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13" r:id="rId4"/>
    <p:sldMasterId id="2147483726" r:id="rId5"/>
    <p:sldMasterId id="2147483752" r:id="rId6"/>
    <p:sldMasterId id="2147483765" r:id="rId7"/>
  </p:sldMasterIdLst>
  <p:notesMasterIdLst>
    <p:notesMasterId r:id="rId33"/>
  </p:notesMasterIdLst>
  <p:sldIdLst>
    <p:sldId id="256" r:id="rId8"/>
    <p:sldId id="257" r:id="rId9"/>
    <p:sldId id="324" r:id="rId10"/>
    <p:sldId id="259" r:id="rId11"/>
    <p:sldId id="326" r:id="rId12"/>
    <p:sldId id="258" r:id="rId13"/>
    <p:sldId id="331" r:id="rId14"/>
    <p:sldId id="272" r:id="rId15"/>
    <p:sldId id="346" r:id="rId16"/>
    <p:sldId id="282" r:id="rId17"/>
    <p:sldId id="290" r:id="rId18"/>
    <p:sldId id="345" r:id="rId19"/>
    <p:sldId id="338" r:id="rId20"/>
    <p:sldId id="339" r:id="rId21"/>
    <p:sldId id="337" r:id="rId22"/>
    <p:sldId id="343" r:id="rId23"/>
    <p:sldId id="269" r:id="rId24"/>
    <p:sldId id="334" r:id="rId25"/>
    <p:sldId id="336" r:id="rId26"/>
    <p:sldId id="297" r:id="rId27"/>
    <p:sldId id="299" r:id="rId28"/>
    <p:sldId id="350" r:id="rId29"/>
    <p:sldId id="315" r:id="rId30"/>
    <p:sldId id="319" r:id="rId31"/>
    <p:sldId id="323" r:id="rId32"/>
  </p:sldIdLst>
  <p:sldSz cx="13004800" cy="9753600"/>
  <p:notesSz cx="13004800" cy="97536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94C0E2"/>
    <a:srgbClr val="C73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8299" autoAdjust="0"/>
  </p:normalViewPr>
  <p:slideViewPr>
    <p:cSldViewPr>
      <p:cViewPr varScale="1">
        <p:scale>
          <a:sx n="79" d="100"/>
          <a:sy n="79" d="100"/>
        </p:scale>
        <p:origin x="1656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Folie mittels Klicken verschieben</a:t>
            </a:r>
            <a:endParaRPr/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7640" cy="481103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2000" b="0" strike="noStrike" spc="-1">
                <a:latin typeface="Arial"/>
              </a:rPr>
              <a:t>Format der Notizen mittels Klicken bearbeiten</a:t>
            </a:r>
            <a:endParaRPr/>
          </a:p>
        </p:txBody>
      </p:sp>
      <p:sp>
        <p:nvSpPr>
          <p:cNvPr id="382" name="PlaceHolder 3"/>
          <p:cNvSpPr>
            <a:spLocks noGrp="1"/>
          </p:cNvSpPr>
          <p:nvPr>
            <p:ph type="hdr"/>
          </p:nvPr>
        </p:nvSpPr>
        <p:spPr bwMode="auto"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1400" b="0" strike="noStrike" spc="-1">
                <a:latin typeface="Times New Roman"/>
              </a:rPr>
              <a:t>&lt;Kopfzeile&gt;</a:t>
            </a:r>
            <a:endParaRPr/>
          </a:p>
        </p:txBody>
      </p:sp>
      <p:sp>
        <p:nvSpPr>
          <p:cNvPr id="383" name="PlaceHolder 4"/>
          <p:cNvSpPr>
            <a:spLocks noGrp="1"/>
          </p:cNvSpPr>
          <p:nvPr>
            <p:ph type="dt"/>
          </p:nvPr>
        </p:nvSpPr>
        <p:spPr bwMode="auto"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defRPr/>
            </a:pPr>
            <a:r>
              <a:rPr lang="de-DE" sz="1400" b="0" strike="noStrike" spc="-1">
                <a:latin typeface="Times New Roman"/>
              </a:rPr>
              <a:t>&lt;Datum/Uhrzeit&gt;</a:t>
            </a:r>
            <a:endParaRPr/>
          </a:p>
        </p:txBody>
      </p:sp>
      <p:sp>
        <p:nvSpPr>
          <p:cNvPr id="384" name="PlaceHolder 5"/>
          <p:cNvSpPr>
            <a:spLocks noGrp="1"/>
          </p:cNvSpPr>
          <p:nvPr>
            <p:ph type="ftr"/>
          </p:nvPr>
        </p:nvSpPr>
        <p:spPr bwMode="auto"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defRPr/>
            </a:pPr>
            <a:r>
              <a:rPr lang="de-DE" sz="1400" b="0" strike="noStrike" spc="-1">
                <a:latin typeface="Times New Roman"/>
              </a:rPr>
              <a:t>&lt;Fußzeile&gt;</a:t>
            </a:r>
            <a:endParaRPr/>
          </a:p>
        </p:txBody>
      </p:sp>
      <p:sp>
        <p:nvSpPr>
          <p:cNvPr id="385" name="PlaceHolder 6"/>
          <p:cNvSpPr>
            <a:spLocks noGrp="1"/>
          </p:cNvSpPr>
          <p:nvPr>
            <p:ph type="sldNum"/>
          </p:nvPr>
        </p:nvSpPr>
        <p:spPr bwMode="auto"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defRPr/>
            </a:pPr>
            <a:fld id="{48C51B70-EDA7-4D75-B5DF-DF37757F1C87}" type="slidenum">
              <a:rPr lang="de-DE" sz="1400" b="0" strike="noStrike" spc="-1">
                <a:latin typeface="Times New Roman"/>
              </a:rPr>
              <a:pPr algn="r">
                <a:defRPr/>
              </a:p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nerebelde.org/wake-up-freak-out-then-get-grip-p-83.html?language=d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ctionnetwork.org/letters/stop-oil-drilling-in-the-okavango-by-canadian-co-reconafrica?source=direct_link&amp;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jBVO7-lgz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strike="noStrike" spc="-1" dirty="0">
                <a:solidFill>
                  <a:srgbClr val="000000"/>
                </a:solidFill>
                <a:latin typeface="+mn-lt"/>
                <a:hlinkClick r:id="rId3" tooltip="https://www.cinerebelde.org/wake-up-freak-out-then-get-grip-p-83.html?language=de"/>
              </a:rPr>
              <a:t>https://www.cinerebelde.org/wake-up-freak-out-then-get-grip-p-83.html?language=de</a:t>
            </a:r>
            <a:endParaRPr lang="de-DE" sz="1200" b="0" strike="noStrike" spc="-1" dirty="0">
              <a:latin typeface="+mn-lt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defRPr/>
            </a:pPr>
            <a:fld id="{48C51B70-EDA7-4D75-B5DF-DF37757F1C87}" type="slidenum">
              <a:rPr lang="de-DE" sz="1400" b="0" strike="noStrike" spc="-1" smtClean="0">
                <a:latin typeface="Times New Roman"/>
              </a:rPr>
              <a:pPr algn="r">
                <a:defRPr/>
              </a:pPr>
              <a:t>3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 bwMode="auto"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IPCC: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Assessment Reports 1990, 1995, 2001, 2007, 2014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 err="1">
                <a:latin typeface="Arial"/>
              </a:rPr>
              <a:t>Umweltgerechtigkeit</a:t>
            </a:r>
            <a:r>
              <a:rPr lang="en-US" sz="2000" b="0" strike="noStrike" spc="-1" dirty="0">
                <a:latin typeface="Arial"/>
              </a:rPr>
              <a:t>!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80er Jahre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 err="1">
                <a:latin typeface="Arial"/>
              </a:rPr>
              <a:t>giftige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Industrien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vor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allem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bei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PoCs</a:t>
            </a:r>
            <a:endParaRPr lang="de-DE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 bwMode="auto"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IPCC: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Assessment Reports 1990, 1995, 2001, 2007, 2014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 err="1">
                <a:latin typeface="Arial"/>
              </a:rPr>
              <a:t>Umweltgerechtigkeit</a:t>
            </a:r>
            <a:r>
              <a:rPr lang="en-US" sz="2000" b="0" strike="noStrike" spc="-1" dirty="0">
                <a:latin typeface="Arial"/>
              </a:rPr>
              <a:t>!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80er </a:t>
            </a:r>
            <a:r>
              <a:rPr lang="en-US" sz="2000" b="0" strike="noStrike" spc="-1">
                <a:latin typeface="Arial"/>
              </a:rPr>
              <a:t>Jahre</a:t>
            </a:r>
            <a:endParaRPr lang="de-DE" sz="20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 err="1">
                <a:latin typeface="Arial"/>
              </a:rPr>
              <a:t>giftige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Industrien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vor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allem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bei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PoCs</a:t>
            </a:r>
            <a:endParaRPr lang="de-DE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 bwMode="auto">
          <a:xfrm>
            <a:off x="914400" y="4343400"/>
            <a:ext cx="5027400" cy="41130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IPCC: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Assessment Reports 1990, 1995, 2001, 2007, 2014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 err="1">
                <a:latin typeface="Arial"/>
              </a:rPr>
              <a:t>Umweltgerechtigkeit</a:t>
            </a:r>
            <a:r>
              <a:rPr lang="en-US" sz="2000" b="0" strike="noStrike" spc="-1" dirty="0">
                <a:latin typeface="Arial"/>
              </a:rPr>
              <a:t>!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>
                <a:latin typeface="Arial"/>
              </a:rPr>
              <a:t>80er </a:t>
            </a:r>
            <a:r>
              <a:rPr lang="en-US" sz="2000" b="0" strike="noStrike" spc="-1" dirty="0" err="1">
                <a:latin typeface="Arial"/>
              </a:rPr>
              <a:t>Jahre</a:t>
            </a:r>
            <a:endParaRPr lang="de-DE" sz="20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pos="0" algn="l"/>
              </a:tabLst>
              <a:defRPr/>
            </a:pPr>
            <a:r>
              <a:rPr lang="en-US" sz="2000" b="0" strike="noStrike" spc="-1" dirty="0" err="1">
                <a:latin typeface="Arial"/>
              </a:rPr>
              <a:t>giftige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Industrien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vor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allem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bei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PoCs</a:t>
            </a:r>
            <a:endParaRPr lang="de-DE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defRPr/>
            </a:pPr>
            <a:r>
              <a:rPr lang="de-DE" sz="2000" b="0" strike="noStrike" spc="-1">
                <a:latin typeface="Arial"/>
              </a:rPr>
              <a:t>Texas als wilder Westen der Fracking-Industrie: Methanabfackeln</a:t>
            </a:r>
            <a:endParaRPr/>
          </a:p>
        </p:txBody>
      </p:sp>
      <p:sp>
        <p:nvSpPr>
          <p:cNvPr id="772" name="TextShape 3"/>
          <p:cNvSpPr txBox="1"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1B78016D-5886-49E6-BE54-A1ED0AAF1AD8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pPr algn="r">
                <a:lnSpc>
                  <a:spcPct val="100000"/>
                </a:lnSpc>
                <a:defRPr/>
              </a:pPr>
              <a:t>10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defRPr/>
            </a:pPr>
            <a:r>
              <a:rPr lang="en-US" sz="2000" b="0" u="sng" strike="noStrike" spc="-1">
                <a:solidFill>
                  <a:srgbClr val="000000"/>
                </a:solidFill>
                <a:latin typeface="Arial"/>
                <a:hlinkClick r:id="rId3" tooltip="https://actionnetwork.org/letters/stop-oil-drilling-in-the-okavango-by-canadian-co-reconafrica?source=direct_link&amp;"/>
              </a:rPr>
              <a:t>Stop Oil Drilling in the (O)kavango by Canadian Co ReconAfrica - Action Network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790" name="TextShape 3"/>
          <p:cNvSpPr txBox="1"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CB0954A5-2099-4059-9D1C-167D5BF1A9F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pPr algn="r">
                <a:lnSpc>
                  <a:spcPct val="100000"/>
                </a:lnSpc>
                <a:defRPr/>
              </a:pPr>
              <a:t>11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defRPr/>
            </a:pPr>
            <a:fld id="{48C51B70-EDA7-4D75-B5DF-DF37757F1C87}" type="slidenum">
              <a:rPr lang="de-DE" sz="1400" b="0" strike="noStrike" spc="-1" smtClean="0">
                <a:latin typeface="Times New Roman"/>
              </a:rPr>
              <a:pPr algn="r">
                <a:defRPr/>
              </a:pPr>
              <a:t>22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</p:spPr>
      </p:sp>
      <p:sp>
        <p:nvSpPr>
          <p:cNvPr id="818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defRPr/>
            </a:pPr>
            <a:r>
              <a:rPr lang="de-DE" sz="2000" b="0" u="sng" strike="noStrike" spc="-1" dirty="0">
                <a:solidFill>
                  <a:srgbClr val="000000"/>
                </a:solidFill>
                <a:latin typeface="Arial"/>
                <a:hlinkClick r:id="rId3" tooltip="https://www.youtube.com/watch?v=tjBVO7-lgzU"/>
              </a:rPr>
              <a:t>MobiVideo Ende Gelände 2021 - YouTube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819" name="TextShape 3"/>
          <p:cNvSpPr txBox="1"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C66F1267-A90A-43BB-A85A-9913A2F13A7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pPr algn="r">
                <a:lnSpc>
                  <a:spcPct val="100000"/>
                </a:lnSpc>
                <a:defRPr/>
              </a:pPr>
              <a:t>24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 bwMode="auto">
          <a:xfrm>
            <a:off x="650879" y="387720"/>
            <a:ext cx="11700720" cy="7550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 bwMode="auto">
          <a:xfrm>
            <a:off x="6646320" y="523620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 bwMode="auto">
          <a:xfrm>
            <a:off x="46069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 bwMode="auto">
          <a:xfrm>
            <a:off x="8563320" y="228276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 bwMode="auto">
          <a:xfrm>
            <a:off x="46069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 bwMode="auto">
          <a:xfrm>
            <a:off x="8563320" y="5236200"/>
            <a:ext cx="37674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 bwMode="auto">
          <a:xfrm>
            <a:off x="6646320" y="2282760"/>
            <a:ext cx="570960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 bwMode="auto">
          <a:xfrm>
            <a:off x="650879" y="5236200"/>
            <a:ext cx="11700720" cy="2696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 bwMode="auto"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de-DE" sz="4400" b="0" strike="noStrike" spc="-1"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 bwMode="auto"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400" b="0" strike="noStrike" spc="-1"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 bwMode="auto">
          <a:xfrm>
            <a:off x="650879" y="2282760"/>
            <a:ext cx="11700720" cy="5653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 bwMode="auto">
          <a:xfrm>
            <a:off x="650879" y="387720"/>
            <a:ext cx="11700720" cy="1628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 bwMode="auto"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%20legal_team_fuer_alle@posteo.de" TargetMode="External"/><Relationship Id="rId2" Type="http://schemas.openxmlformats.org/officeDocument/2006/relationships/hyperlink" Target="https://www.ende-gelaende.org/wp-content/uploads/2018/10/Rechtshilfebroschuere_NRW_de.pdf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6" name="Grafik 6" descr="Ein Bild, das Rauch, Waffe, Dampf, draußen enthält.&#10;&#10;Automatisch generierte Beschreibung"/>
          <p:cNvPicPr/>
          <p:nvPr/>
        </p:nvPicPr>
        <p:blipFill>
          <a:blip r:embed="rId2"/>
          <a:stretch/>
        </p:blipFill>
        <p:spPr bwMode="auto">
          <a:xfrm>
            <a:off x="-473040" y="0"/>
            <a:ext cx="15505560" cy="10327680"/>
          </a:xfrm>
          <a:prstGeom prst="rect">
            <a:avLst/>
          </a:prstGeom>
          <a:ln w="0">
            <a:noFill/>
          </a:ln>
        </p:spPr>
      </p:pic>
      <p:sp>
        <p:nvSpPr>
          <p:cNvPr id="387" name="CustomShape 1"/>
          <p:cNvSpPr/>
          <p:nvPr/>
        </p:nvSpPr>
        <p:spPr bwMode="auto">
          <a:xfrm>
            <a:off x="-704481" y="8294039"/>
            <a:ext cx="15968442" cy="1179000"/>
          </a:xfrm>
          <a:prstGeom prst="rect">
            <a:avLst/>
          </a:prstGeom>
          <a:solidFill>
            <a:srgbClr val="C74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88" name="CustomShape 2"/>
          <p:cNvSpPr/>
          <p:nvPr/>
        </p:nvSpPr>
        <p:spPr bwMode="auto">
          <a:xfrm>
            <a:off x="2284200" y="8416786"/>
            <a:ext cx="1115240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defRPr/>
            </a:pP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Ende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Gelände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GOES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Rügen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22.-24.09.23</a:t>
            </a:r>
            <a:endParaRPr lang="de-DE" sz="5400" b="0" strike="noStrike" spc="-1" dirty="0">
              <a:latin typeface="Arial"/>
            </a:endParaRPr>
          </a:p>
        </p:txBody>
      </p:sp>
      <p:sp>
        <p:nvSpPr>
          <p:cNvPr id="389" name="CustomShape 3"/>
          <p:cNvSpPr/>
          <p:nvPr/>
        </p:nvSpPr>
        <p:spPr bwMode="auto">
          <a:xfrm>
            <a:off x="7889760" y="8280000"/>
            <a:ext cx="5127480" cy="2221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390" name="Picture 12"/>
          <p:cNvPicPr/>
          <p:nvPr/>
        </p:nvPicPr>
        <p:blipFill>
          <a:blip r:embed="rId3"/>
          <a:stretch/>
        </p:blipFill>
        <p:spPr bwMode="auto">
          <a:xfrm>
            <a:off x="173160" y="7580880"/>
            <a:ext cx="2071800" cy="2071800"/>
          </a:xfrm>
          <a:prstGeom prst="rect">
            <a:avLst/>
          </a:prstGeom>
          <a:ln w="12600">
            <a:noFill/>
          </a:ln>
        </p:spPr>
      </p:pic>
      <p:pic>
        <p:nvPicPr>
          <p:cNvPr id="391" name="EG_logo.png"/>
          <p:cNvPicPr/>
          <p:nvPr/>
        </p:nvPicPr>
        <p:blipFill>
          <a:blip r:embed="rId4"/>
          <a:stretch/>
        </p:blipFill>
        <p:spPr bwMode="auto">
          <a:xfrm>
            <a:off x="10103040" y="407160"/>
            <a:ext cx="2521800" cy="25218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530" name="CustomShape 2"/>
          <p:cNvSpPr/>
          <p:nvPr/>
        </p:nvSpPr>
        <p:spPr bwMode="auto">
          <a:xfrm>
            <a:off x="404280" y="418680"/>
            <a:ext cx="12195000" cy="9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Frack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off</a:t>
            </a:r>
            <a:r>
              <a:rPr lang="en-US" sz="5400" spc="-1" dirty="0">
                <a:solidFill>
                  <a:srgbClr val="FFFFFF"/>
                </a:solidFill>
                <a:latin typeface="Aku &amp; Kamu"/>
                <a:ea typeface="Aku &amp; Kamu"/>
              </a:rPr>
              <a:t> – </a:t>
            </a:r>
            <a:r>
              <a:rPr lang="en-US" sz="5400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Fracking</a:t>
            </a:r>
            <a:r>
              <a:rPr lang="en-US" sz="5400" spc="-1" dirty="0">
                <a:solidFill>
                  <a:srgbClr val="FFFFFF"/>
                </a:solidFill>
                <a:latin typeface="Aku &amp; Kamu"/>
                <a:ea typeface="Aku &amp; Kamu"/>
              </a:rPr>
              <a:t> in Texas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531" name="EG_logo.png"/>
          <p:cNvPicPr/>
          <p:nvPr/>
        </p:nvPicPr>
        <p:blipFill>
          <a:blip r:embed="rId3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532" name="TextShape 3"/>
          <p:cNvSpPr txBox="1"/>
          <p:nvPr/>
        </p:nvSpPr>
        <p:spPr bwMode="auto">
          <a:xfrm>
            <a:off x="824120" y="2595532"/>
            <a:ext cx="11356560" cy="571162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Fracking gas </a:t>
            </a:r>
            <a:r>
              <a:rPr lang="de-DE" sz="2800" dirty="0" err="1">
                <a:latin typeface="Aku &amp; Kamu"/>
              </a:rPr>
              <a:t>is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considered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dirtiest</a:t>
            </a:r>
            <a:r>
              <a:rPr lang="de-DE" sz="2800" dirty="0">
                <a:latin typeface="Aku &amp; Kamu"/>
              </a:rPr>
              <a:t> gas in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world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Consequences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include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groundwater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pollution</a:t>
            </a:r>
            <a:r>
              <a:rPr lang="de-DE" sz="2800" dirty="0">
                <a:latin typeface="Aku &amp; Kamu"/>
              </a:rPr>
              <a:t> (</a:t>
            </a:r>
            <a:r>
              <a:rPr lang="de-DE" sz="2800" dirty="0" err="1">
                <a:latin typeface="Aku &amp; Kamu"/>
              </a:rPr>
              <a:t>rendering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unusable</a:t>
            </a:r>
            <a:r>
              <a:rPr lang="de-DE" sz="2800" dirty="0">
                <a:latin typeface="Aku &amp; Kamu"/>
              </a:rPr>
              <a:t>), </a:t>
            </a:r>
            <a:r>
              <a:rPr lang="de-DE" sz="2800" dirty="0" err="1">
                <a:latin typeface="Aku &amp; Kamu"/>
              </a:rPr>
              <a:t>spread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harmful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chemicals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health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impacts</a:t>
            </a:r>
            <a:r>
              <a:rPr lang="de-DE" sz="2800" dirty="0">
                <a:latin typeface="Aku &amp; Kamu"/>
              </a:rPr>
              <a:t>, and </a:t>
            </a:r>
            <a:r>
              <a:rPr lang="de-DE" sz="2800" dirty="0" err="1">
                <a:latin typeface="Aku &amp; Kamu"/>
              </a:rPr>
              <a:t>complete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destruction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landscapes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A </a:t>
            </a:r>
            <a:r>
              <a:rPr lang="de-DE" sz="2800" dirty="0" err="1">
                <a:latin typeface="Aku &amp; Kamu"/>
              </a:rPr>
              <a:t>study</a:t>
            </a:r>
            <a:r>
              <a:rPr lang="de-DE" sz="2800" dirty="0">
                <a:latin typeface="Aku &amp; Kamu"/>
              </a:rPr>
              <a:t> in 2019 </a:t>
            </a:r>
            <a:r>
              <a:rPr lang="de-DE" sz="2800" dirty="0" err="1">
                <a:latin typeface="Aku &amp; Kamu"/>
              </a:rPr>
              <a:t>linked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global </a:t>
            </a:r>
            <a:r>
              <a:rPr lang="de-DE" sz="2800" dirty="0" err="1">
                <a:latin typeface="Aku &amp; Kamu"/>
              </a:rPr>
              <a:t>increase</a:t>
            </a:r>
            <a:r>
              <a:rPr lang="de-DE" sz="2800" dirty="0">
                <a:latin typeface="Aku &amp; Kamu"/>
              </a:rPr>
              <a:t> in </a:t>
            </a:r>
            <a:r>
              <a:rPr lang="de-DE" sz="2800" dirty="0" err="1">
                <a:latin typeface="Aku &amp; Kamu"/>
              </a:rPr>
              <a:t>methane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emissions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fracking</a:t>
            </a:r>
            <a:r>
              <a:rPr lang="de-DE" sz="2800" dirty="0">
                <a:latin typeface="Aku &amp; Kamu"/>
              </a:rPr>
              <a:t> boom in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USA. 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Another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study</a:t>
            </a:r>
            <a:r>
              <a:rPr lang="de-DE" sz="2800" dirty="0">
                <a:latin typeface="Aku &amp; Kamu"/>
              </a:rPr>
              <a:t> in 2021 </a:t>
            </a:r>
            <a:r>
              <a:rPr lang="de-DE" sz="2800" dirty="0" err="1">
                <a:latin typeface="Aku &amp; Kamu"/>
              </a:rPr>
              <a:t>showed</a:t>
            </a:r>
            <a:r>
              <a:rPr lang="de-DE" sz="2800" dirty="0">
                <a:latin typeface="Aku &amp; Kamu"/>
              </a:rPr>
              <a:t> a </a:t>
            </a:r>
            <a:r>
              <a:rPr lang="de-DE" sz="2800" dirty="0" err="1">
                <a:latin typeface="Aku &amp; Kamu"/>
              </a:rPr>
              <a:t>doubling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earthquakes</a:t>
            </a:r>
            <a:r>
              <a:rPr lang="de-DE" sz="2800" dirty="0">
                <a:latin typeface="Aku &amp; Kamu"/>
              </a:rPr>
              <a:t> due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increased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underground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pressure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from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fracking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A </a:t>
            </a:r>
            <a:r>
              <a:rPr lang="de-DE" sz="2800" dirty="0" err="1">
                <a:latin typeface="Aku &amp; Kamu"/>
              </a:rPr>
              <a:t>study</a:t>
            </a:r>
            <a:r>
              <a:rPr lang="de-DE" sz="2800" dirty="0">
                <a:latin typeface="Aku &amp; Kamu"/>
              </a:rPr>
              <a:t> in 2022 </a:t>
            </a:r>
            <a:r>
              <a:rPr lang="de-DE" sz="2800" dirty="0" err="1">
                <a:latin typeface="Aku &amp; Kamu"/>
              </a:rPr>
              <a:t>indicated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that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people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living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near</a:t>
            </a:r>
            <a:r>
              <a:rPr lang="de-DE" sz="2800" dirty="0">
                <a:latin typeface="Aku &amp; Kamu"/>
              </a:rPr>
              <a:t> US </a:t>
            </a:r>
            <a:r>
              <a:rPr lang="de-DE" sz="2800" dirty="0" err="1">
                <a:latin typeface="Aku &amp; Kamu"/>
              </a:rPr>
              <a:t>fracking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sites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have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shorter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lifespans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Social </a:t>
            </a:r>
            <a:r>
              <a:rPr lang="de-DE" sz="2800" dirty="0" err="1">
                <a:latin typeface="Aku &amp; Kamu"/>
              </a:rPr>
              <a:t>consequences</a:t>
            </a:r>
            <a:r>
              <a:rPr lang="de-DE" sz="2800" dirty="0">
                <a:latin typeface="Aku &amp; Kamu"/>
              </a:rPr>
              <a:t> also </a:t>
            </a:r>
            <a:r>
              <a:rPr lang="de-DE" sz="2800" dirty="0" err="1">
                <a:latin typeface="Aku &amp; Kamu"/>
              </a:rPr>
              <a:t>include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issues</a:t>
            </a:r>
            <a:r>
              <a:rPr lang="de-DE" sz="2800" dirty="0">
                <a:latin typeface="Aku &amp; Kamu"/>
              </a:rPr>
              <a:t> like human </a:t>
            </a:r>
            <a:r>
              <a:rPr lang="de-DE" sz="2800" dirty="0" err="1">
                <a:latin typeface="Aku &amp; Kamu"/>
              </a:rPr>
              <a:t>trafficking</a:t>
            </a:r>
            <a:r>
              <a:rPr lang="de-DE" sz="2800" dirty="0">
                <a:latin typeface="Aku &amp; Kamu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566" name="CustomShape 2"/>
          <p:cNvSpPr/>
          <p:nvPr/>
        </p:nvSpPr>
        <p:spPr bwMode="auto">
          <a:xfrm>
            <a:off x="344520" y="417226"/>
            <a:ext cx="1219428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DejaVu Sans"/>
              </a:rPr>
              <a:t>(Neo-)</a:t>
            </a:r>
            <a:r>
              <a:rPr lang="en-US" sz="5400" spc="-1" dirty="0">
                <a:solidFill>
                  <a:srgbClr val="FFFFFF"/>
                </a:solidFill>
                <a:latin typeface="Aku &amp; Kamu"/>
                <a:ea typeface="DejaVu Sans"/>
              </a:rPr>
              <a:t>c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DejaVu Sans"/>
              </a:rPr>
              <a:t>olonial Continuity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567" name="EG_logo.png"/>
          <p:cNvPicPr/>
          <p:nvPr/>
        </p:nvPicPr>
        <p:blipFill>
          <a:blip r:embed="rId3"/>
          <a:stretch/>
        </p:blipFill>
        <p:spPr bwMode="auto">
          <a:xfrm>
            <a:off x="10789560" y="-51120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568" name="CustomShape 3"/>
          <p:cNvSpPr/>
          <p:nvPr/>
        </p:nvSpPr>
        <p:spPr bwMode="auto">
          <a:xfrm>
            <a:off x="851400" y="2067840"/>
            <a:ext cx="11203920" cy="791250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In Texas,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health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burdens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fracking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are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disproportionately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borne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by</a:t>
            </a:r>
            <a:r>
              <a:rPr lang="de-DE" sz="2800" dirty="0">
                <a:latin typeface="Aku &amp; Kamu"/>
              </a:rPr>
              <a:t> People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Color (PoC), </a:t>
            </a:r>
            <a:r>
              <a:rPr lang="de-DE" sz="2800" dirty="0" err="1">
                <a:latin typeface="Aku &amp; Kamu"/>
              </a:rPr>
              <a:t>Indigenous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individuals</a:t>
            </a:r>
            <a:r>
              <a:rPr lang="de-DE" sz="2800" dirty="0">
                <a:latin typeface="Aku &amp; Kamu"/>
              </a:rPr>
              <a:t>, and </a:t>
            </a:r>
            <a:r>
              <a:rPr lang="de-DE" sz="2800" dirty="0" err="1">
                <a:latin typeface="Aku &amp; Kamu"/>
              </a:rPr>
              <a:t>socioeconomically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disadvantaged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people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who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often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have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work</a:t>
            </a:r>
            <a:r>
              <a:rPr lang="de-DE" sz="2800" dirty="0">
                <a:latin typeface="Aku &amp; Kamu"/>
              </a:rPr>
              <a:t> in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fracking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sites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themselves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In Colombia, </a:t>
            </a:r>
            <a:r>
              <a:rPr lang="de-DE" sz="2800" dirty="0" err="1">
                <a:latin typeface="Aku &amp; Kamu"/>
              </a:rPr>
              <a:t>fracking</a:t>
            </a:r>
            <a:r>
              <a:rPr lang="de-DE" sz="2800" dirty="0">
                <a:latin typeface="Aku &amp; Kamu"/>
              </a:rPr>
              <a:t> was </a:t>
            </a:r>
            <a:r>
              <a:rPr lang="de-DE" sz="2800" dirty="0" err="1">
                <a:latin typeface="Aku &amp; Kamu"/>
              </a:rPr>
              <a:t>approved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right-conservative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President</a:t>
            </a:r>
            <a:r>
              <a:rPr lang="de-DE" sz="2800" dirty="0">
                <a:latin typeface="Aku &amp; Kamu"/>
              </a:rPr>
              <a:t> Duque </a:t>
            </a:r>
            <a:r>
              <a:rPr lang="de-DE" sz="2800" dirty="0" err="1">
                <a:latin typeface="Aku &amp; Kamu"/>
              </a:rPr>
              <a:t>without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recognizing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rights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Indigenous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communities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Fracking also </a:t>
            </a:r>
            <a:r>
              <a:rPr lang="de-DE" sz="2800" dirty="0" err="1">
                <a:latin typeface="Aku &amp; Kamu"/>
              </a:rPr>
              <a:t>impacts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Indigenous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communities</a:t>
            </a:r>
            <a:r>
              <a:rPr lang="de-DE" sz="2800" dirty="0">
                <a:latin typeface="Aku &amp; Kamu"/>
              </a:rPr>
              <a:t> in Canada and Australia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In </a:t>
            </a:r>
            <a:r>
              <a:rPr lang="de-DE" sz="2800" dirty="0" err="1">
                <a:latin typeface="Aku &amp; Kamu"/>
              </a:rPr>
              <a:t>various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other</a:t>
            </a:r>
            <a:r>
              <a:rPr lang="de-DE" sz="2800" dirty="0">
                <a:latin typeface="Aku &amp; Kamu"/>
              </a:rPr>
              <a:t> countries, </a:t>
            </a:r>
            <a:r>
              <a:rPr lang="de-DE" sz="2800" dirty="0" err="1">
                <a:latin typeface="Aku &amp; Kamu"/>
              </a:rPr>
              <a:t>Indigenous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reserves</a:t>
            </a:r>
            <a:r>
              <a:rPr lang="de-DE" sz="2800" dirty="0">
                <a:latin typeface="Aku &amp; Kamu"/>
              </a:rPr>
              <a:t> and </a:t>
            </a:r>
            <a:r>
              <a:rPr lang="de-DE" sz="2800" dirty="0" err="1">
                <a:latin typeface="Aku &amp; Kamu"/>
              </a:rPr>
              <a:t>frontline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communities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are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affected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this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life-threatening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technique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often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enforced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with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state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violence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200" dirty="0">
                <a:latin typeface="Aku &amp; Kamu"/>
              </a:rPr>
              <a:t>Fracking </a:t>
            </a:r>
            <a:r>
              <a:rPr lang="de-DE" sz="3200" dirty="0" err="1">
                <a:latin typeface="Aku &amp; Kamu"/>
              </a:rPr>
              <a:t>continues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the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legacy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of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racially-colonial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exploitation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of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people</a:t>
            </a:r>
            <a:r>
              <a:rPr lang="de-DE" sz="3200" dirty="0">
                <a:latin typeface="Aku &amp; Kamu"/>
              </a:rPr>
              <a:t> in </a:t>
            </a:r>
            <a:r>
              <a:rPr lang="de-DE" sz="3200" dirty="0" err="1">
                <a:latin typeface="Aku &amp; Kamu"/>
              </a:rPr>
              <a:t>the</a:t>
            </a:r>
            <a:r>
              <a:rPr lang="de-DE" sz="3200" dirty="0">
                <a:latin typeface="Aku &amp; Kamu"/>
              </a:rPr>
              <a:t> Global South and </a:t>
            </a:r>
            <a:r>
              <a:rPr lang="de-DE" sz="3200" dirty="0" err="1">
                <a:latin typeface="Aku &amp; Kamu"/>
              </a:rPr>
              <a:t>fundamentally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infringes</a:t>
            </a:r>
            <a:r>
              <a:rPr lang="de-DE" sz="3200" dirty="0">
                <a:latin typeface="Aku &amp; Kamu"/>
              </a:rPr>
              <a:t> upon </a:t>
            </a:r>
            <a:r>
              <a:rPr lang="de-DE" sz="3200" dirty="0" err="1">
                <a:latin typeface="Aku &amp; Kamu"/>
              </a:rPr>
              <a:t>their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rights</a:t>
            </a:r>
            <a:r>
              <a:rPr lang="de-DE" sz="3200" dirty="0">
                <a:latin typeface="Aku &amp; Kamu"/>
              </a:rPr>
              <a:t> and </a:t>
            </a:r>
            <a:r>
              <a:rPr lang="de-DE" sz="3200" dirty="0" err="1">
                <a:latin typeface="Aku &amp; Kamu"/>
              </a:rPr>
              <a:t>the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rights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of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nature</a:t>
            </a:r>
            <a:r>
              <a:rPr lang="de-DE" sz="3200" dirty="0">
                <a:latin typeface="Aku &amp; Kamu"/>
              </a:rPr>
              <a:t>!</a:t>
            </a:r>
          </a:p>
          <a:p>
            <a:pPr>
              <a:lnSpc>
                <a:spcPct val="100000"/>
              </a:lnSpc>
              <a:defRPr/>
            </a:pPr>
            <a:endParaRPr lang="de-DE" sz="2800" b="0" strike="noStrike" spc="-1" dirty="0">
              <a:latin typeface="Aku &amp; Kamu"/>
            </a:endParaRPr>
          </a:p>
          <a:p>
            <a:pPr>
              <a:lnSpc>
                <a:spcPct val="100000"/>
              </a:lnSpc>
              <a:defRPr/>
            </a:pPr>
            <a:endParaRPr lang="de-DE" sz="2500" b="0" strike="noStrike" spc="-1" dirty="0">
              <a:latin typeface="Arial"/>
            </a:endParaRPr>
          </a:p>
        </p:txBody>
      </p:sp>
      <p:sp>
        <p:nvSpPr>
          <p:cNvPr id="569" name="CustomShape 4"/>
          <p:cNvSpPr/>
          <p:nvPr/>
        </p:nvSpPr>
        <p:spPr bwMode="auto">
          <a:xfrm>
            <a:off x="344520" y="7469088"/>
            <a:ext cx="882360" cy="649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88" name="CustomShape 2"/>
          <p:cNvSpPr/>
          <p:nvPr/>
        </p:nvSpPr>
        <p:spPr bwMode="auto">
          <a:xfrm>
            <a:off x="404280" y="418680"/>
            <a:ext cx="12195000" cy="9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Anti-democratic Processes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489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490" name="TextShape 3"/>
          <p:cNvSpPr txBox="1"/>
          <p:nvPr/>
        </p:nvSpPr>
        <p:spPr bwMode="auto">
          <a:xfrm>
            <a:off x="1004680" y="2356520"/>
            <a:ext cx="11594600" cy="613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57560" lvl="0" indent="-4572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Since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July</a:t>
            </a:r>
            <a:r>
              <a:rPr lang="de-DE" sz="2800" dirty="0">
                <a:latin typeface="Aku &amp; Kamu"/>
              </a:rPr>
              <a:t> 2022,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LNG </a:t>
            </a:r>
            <a:r>
              <a:rPr lang="de-DE" sz="2800" dirty="0" err="1">
                <a:latin typeface="Aku &amp; Kamu"/>
              </a:rPr>
              <a:t>Acceleration</a:t>
            </a:r>
            <a:r>
              <a:rPr lang="de-DE" sz="2800" dirty="0">
                <a:latin typeface="Aku &amp; Kamu"/>
              </a:rPr>
              <a:t> Act </a:t>
            </a:r>
            <a:r>
              <a:rPr lang="de-DE" sz="2800" dirty="0" err="1">
                <a:latin typeface="Aku &amp; Kamu"/>
              </a:rPr>
              <a:t>has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been</a:t>
            </a:r>
            <a:r>
              <a:rPr lang="de-DE" sz="2800" dirty="0">
                <a:latin typeface="Aku &amp; Kamu"/>
              </a:rPr>
              <a:t> in </a:t>
            </a:r>
            <a:r>
              <a:rPr lang="de-DE" sz="2800" dirty="0" err="1">
                <a:latin typeface="Aku &amp; Kamu"/>
              </a:rPr>
              <a:t>place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resulting</a:t>
            </a:r>
            <a:r>
              <a:rPr lang="de-DE" sz="2800" dirty="0">
                <a:latin typeface="Aku &amp; Kamu"/>
              </a:rPr>
              <a:t> in </a:t>
            </a:r>
            <a:r>
              <a:rPr lang="de-DE" sz="2800" dirty="0" err="1">
                <a:latin typeface="Aku &amp; Kamu"/>
              </a:rPr>
              <a:t>protests</a:t>
            </a:r>
            <a:r>
              <a:rPr lang="de-DE" sz="2800" dirty="0">
                <a:latin typeface="Aku &amp; Kamu"/>
              </a:rPr>
              <a:t> and </a:t>
            </a:r>
            <a:r>
              <a:rPr lang="de-DE" sz="2800" dirty="0" err="1">
                <a:latin typeface="Aku &amp; Kamu"/>
              </a:rPr>
              <a:t>opposition</a:t>
            </a:r>
            <a:endParaRPr lang="de-DE" sz="2800" dirty="0">
              <a:latin typeface="Aku &amp; Kamu"/>
            </a:endParaRPr>
          </a:p>
          <a:p>
            <a:pPr marL="457560" lvl="0" indent="-4572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This </a:t>
            </a:r>
            <a:r>
              <a:rPr lang="de-DE" sz="2800" dirty="0" err="1">
                <a:latin typeface="Aku &amp; Kamu"/>
              </a:rPr>
              <a:t>law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allows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for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construction</a:t>
            </a:r>
            <a:r>
              <a:rPr lang="de-DE" sz="2800" dirty="0">
                <a:latin typeface="Aku &amp; Kamu"/>
              </a:rPr>
              <a:t> and </a:t>
            </a:r>
            <a:r>
              <a:rPr lang="de-DE" sz="2800" dirty="0" err="1">
                <a:latin typeface="Aku &amp; Kamu"/>
              </a:rPr>
              <a:t>operation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up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12 </a:t>
            </a:r>
            <a:r>
              <a:rPr lang="de-DE" sz="2800" dirty="0" err="1">
                <a:latin typeface="Aku &amp; Kamu"/>
              </a:rPr>
              <a:t>terminals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for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import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Liquefied</a:t>
            </a:r>
            <a:r>
              <a:rPr lang="de-DE" sz="2800" dirty="0">
                <a:latin typeface="Aku &amp; Kamu"/>
              </a:rPr>
              <a:t> Natural Gas (LNG) </a:t>
            </a:r>
            <a:r>
              <a:rPr lang="de-DE" sz="2800" dirty="0" err="1">
                <a:latin typeface="Aku &amp; Kamu"/>
              </a:rPr>
              <a:t>until</a:t>
            </a:r>
            <a:r>
              <a:rPr lang="de-DE" sz="2800" dirty="0">
                <a:latin typeface="Aku &amp; Kamu"/>
              </a:rPr>
              <a:t> 2043</a:t>
            </a:r>
          </a:p>
          <a:p>
            <a:pPr marL="457560" lvl="0" indent="-4572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Environmental </a:t>
            </a:r>
            <a:r>
              <a:rPr lang="de-DE" sz="2800" dirty="0" err="1">
                <a:latin typeface="Aku &amp; Kamu"/>
              </a:rPr>
              <a:t>impact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assessments</a:t>
            </a:r>
            <a:r>
              <a:rPr lang="de-DE" sz="2800" dirty="0">
                <a:latin typeface="Aku &amp; Kamu"/>
              </a:rPr>
              <a:t> and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involvement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public</a:t>
            </a:r>
            <a:r>
              <a:rPr lang="de-DE" sz="2800" dirty="0">
                <a:latin typeface="Aku &amp; Kamu"/>
              </a:rPr>
              <a:t> and environmental </a:t>
            </a:r>
            <a:r>
              <a:rPr lang="de-DE" sz="2800" dirty="0" err="1">
                <a:latin typeface="Aku &amp; Kamu"/>
              </a:rPr>
              <a:t>organizations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have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been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partially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bypassed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for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this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purpose</a:t>
            </a:r>
            <a:endParaRPr lang="de-DE" sz="2800" dirty="0">
              <a:latin typeface="Aku &amp; Kamu"/>
            </a:endParaRPr>
          </a:p>
          <a:p>
            <a:pPr marL="457560" lvl="0" indent="-4572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Terminal </a:t>
            </a:r>
            <a:r>
              <a:rPr lang="de-DE" sz="2800" dirty="0" err="1">
                <a:latin typeface="Aku &amp; Kamu"/>
              </a:rPr>
              <a:t>locations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include</a:t>
            </a:r>
            <a:r>
              <a:rPr lang="de-DE" sz="2800" dirty="0">
                <a:latin typeface="Aku &amp; Kamu"/>
              </a:rPr>
              <a:t> Wilhelmshaven, Stade, Brunsbüttel, Rostock, Hamburg, and Lubmin</a:t>
            </a:r>
          </a:p>
          <a:p>
            <a:pPr marL="457200" lvl="0" indent="-45720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Aku &amp; Kamu"/>
              </a:rPr>
              <a:t>The </a:t>
            </a:r>
            <a:r>
              <a:rPr lang="de-DE" sz="2800" dirty="0" err="1">
                <a:latin typeface="Aku &amp; Kamu"/>
              </a:rPr>
              <a:t>seven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most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likely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projects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would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consume</a:t>
            </a:r>
            <a:r>
              <a:rPr lang="de-DE" sz="2800" dirty="0">
                <a:latin typeface="Aku &amp; Kamu"/>
              </a:rPr>
              <a:t> a </a:t>
            </a:r>
            <a:r>
              <a:rPr lang="de-DE" sz="2800" dirty="0" err="1">
                <a:latin typeface="Aku &amp; Kamu"/>
              </a:rPr>
              <a:t>significant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portion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Germany's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remaining</a:t>
            </a:r>
            <a:r>
              <a:rPr lang="de-DE" sz="2800" dirty="0">
                <a:latin typeface="Aku &amp; Kamu"/>
              </a:rPr>
              <a:t> CO₂ </a:t>
            </a:r>
            <a:r>
              <a:rPr lang="de-DE" sz="2800" dirty="0" err="1">
                <a:latin typeface="Aku &amp; Kamu"/>
              </a:rPr>
              <a:t>budget</a:t>
            </a:r>
            <a:r>
              <a:rPr lang="de-DE" sz="2800" dirty="0">
                <a:latin typeface="Aku &amp; Kamu"/>
              </a:rPr>
              <a:t> and </a:t>
            </a:r>
            <a:r>
              <a:rPr lang="de-DE" sz="2800" dirty="0" err="1">
                <a:latin typeface="Aku &amp; Kamu"/>
              </a:rPr>
              <a:t>render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climate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goals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unattainable</a:t>
            </a:r>
            <a:endParaRPr lang="de-DE" sz="2800" dirty="0">
              <a:latin typeface="Aku &amp; Kamu"/>
            </a:endParaRPr>
          </a:p>
          <a:p>
            <a:pPr marL="457200" lvl="0" indent="-45720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latin typeface="Aku &amp; Kamu"/>
              </a:rPr>
              <a:t>In </a:t>
            </a:r>
            <a:r>
              <a:rPr lang="de-DE" sz="2800" dirty="0" err="1">
                <a:latin typeface="Aku &amp; Kamu"/>
              </a:rPr>
              <a:t>early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July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LNG </a:t>
            </a:r>
            <a:r>
              <a:rPr lang="de-DE" sz="2800" dirty="0" err="1">
                <a:latin typeface="Aku &amp; Kamu"/>
              </a:rPr>
              <a:t>Acceleration</a:t>
            </a:r>
            <a:r>
              <a:rPr lang="de-DE" sz="2800" dirty="0">
                <a:latin typeface="Aku &amp; Kamu"/>
              </a:rPr>
              <a:t> Act was also </a:t>
            </a:r>
            <a:r>
              <a:rPr lang="de-DE" sz="2800" dirty="0" err="1">
                <a:latin typeface="Aku &amp; Kamu"/>
              </a:rPr>
              <a:t>pushed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through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for</a:t>
            </a:r>
            <a:r>
              <a:rPr lang="de-DE" sz="2800" dirty="0">
                <a:latin typeface="Aku &amp; Kamu"/>
              </a:rPr>
              <a:t> Rügen </a:t>
            </a:r>
            <a:r>
              <a:rPr lang="de-DE" sz="2800" dirty="0" err="1">
                <a:latin typeface="Aku &amp; Kamu"/>
              </a:rPr>
              <a:t>before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Federal Council</a:t>
            </a:r>
          </a:p>
          <a:p>
            <a:pPr marL="343080" indent="-34272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Symbol" charset="2"/>
              <a:buChar char="-"/>
              <a:defRPr/>
            </a:pPr>
            <a:endParaRPr lang="de-DE" sz="2800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3080" indent="-34272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defRPr/>
            </a:pPr>
            <a:endParaRPr lang="de-DE" sz="2400" b="0" strike="noStrike" spc="-1" dirty="0">
              <a:solidFill>
                <a:srgbClr val="000000"/>
              </a:solidFill>
              <a:latin typeface="Frutiger 55 Roman"/>
              <a:ea typeface="DejaVu Sans"/>
            </a:endParaRPr>
          </a:p>
          <a:p>
            <a:pPr marL="343080" indent="-34272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de-DE" sz="2400" b="0" strike="noStrike" spc="-1" dirty="0">
              <a:solidFill>
                <a:srgbClr val="000000"/>
              </a:solidFill>
              <a:latin typeface="Frutiger 55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defRPr/>
            </a:pP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9c0a49750c3cb1f57260f2eab7983a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0200" y="-609600"/>
            <a:ext cx="18824576" cy="10668000"/>
          </a:xfrm>
          <a:prstGeom prst="rect">
            <a:avLst/>
          </a:prstGeom>
        </p:spPr>
      </p:pic>
      <p:sp>
        <p:nvSpPr>
          <p:cNvPr id="6" name="CustomShape 1"/>
          <p:cNvSpPr/>
          <p:nvPr/>
        </p:nvSpPr>
        <p:spPr bwMode="auto">
          <a:xfrm>
            <a:off x="-584200" y="7620000"/>
            <a:ext cx="14628600" cy="1864784"/>
          </a:xfrm>
          <a:prstGeom prst="rect">
            <a:avLst/>
          </a:prstGeom>
          <a:solidFill>
            <a:srgbClr val="66006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ctr"/>
          <a:lstStyle/>
          <a:p>
            <a:r>
              <a:rPr lang="de-DE" sz="5400" dirty="0">
                <a:solidFill>
                  <a:schemeClr val="bg1"/>
                </a:solidFill>
                <a:latin typeface="Aku &amp; Kamu"/>
              </a:rPr>
              <a:t>    3) </a:t>
            </a:r>
            <a:r>
              <a:rPr lang="de-DE" sz="5400" dirty="0" err="1">
                <a:solidFill>
                  <a:schemeClr val="bg1"/>
                </a:solidFill>
                <a:latin typeface="Aku &amp; Kamu"/>
              </a:rPr>
              <a:t>What</a:t>
            </a:r>
            <a:r>
              <a:rPr lang="de-DE" sz="5400" dirty="0">
                <a:solidFill>
                  <a:schemeClr val="bg1"/>
                </a:solidFill>
                <a:latin typeface="Aku &amp; Kamu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ku &amp; Kamu"/>
              </a:rPr>
              <a:t>is</a:t>
            </a:r>
            <a:r>
              <a:rPr lang="de-DE" sz="5400" dirty="0">
                <a:solidFill>
                  <a:schemeClr val="bg1"/>
                </a:solidFill>
                <a:latin typeface="Aku &amp; Kamu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ku &amp; Kamu"/>
              </a:rPr>
              <a:t>happening</a:t>
            </a:r>
            <a:r>
              <a:rPr lang="de-DE" sz="5400" dirty="0">
                <a:solidFill>
                  <a:schemeClr val="bg1"/>
                </a:solidFill>
                <a:latin typeface="Aku &amp; Kamu"/>
              </a:rPr>
              <a:t> on Rügen?</a:t>
            </a:r>
          </a:p>
        </p:txBody>
      </p:sp>
      <p:pic>
        <p:nvPicPr>
          <p:cNvPr id="5" name="EG_logo.png"/>
          <p:cNvPicPr/>
          <p:nvPr/>
        </p:nvPicPr>
        <p:blipFill>
          <a:blip r:embed="rId3"/>
          <a:stretch/>
        </p:blipFill>
        <p:spPr bwMode="auto">
          <a:xfrm>
            <a:off x="10769600" y="6705600"/>
            <a:ext cx="2521800" cy="25218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CustomShape 1"/>
          <p:cNvSpPr/>
          <p:nvPr/>
        </p:nvSpPr>
        <p:spPr bwMode="auto">
          <a:xfrm>
            <a:off x="0" y="381000"/>
            <a:ext cx="14628600" cy="1219200"/>
          </a:xfrm>
          <a:prstGeom prst="rect">
            <a:avLst/>
          </a:prstGeom>
          <a:solidFill>
            <a:srgbClr val="66006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="horz" anchor="ctr"/>
          <a:lstStyle/>
          <a:p>
            <a:r>
              <a:rPr lang="de-DE" sz="5400" dirty="0">
                <a:solidFill>
                  <a:srgbClr val="FFFFFF"/>
                </a:solidFill>
                <a:latin typeface="Aku &amp; Kamu"/>
              </a:rPr>
              <a:t>  </a:t>
            </a:r>
            <a:r>
              <a:rPr lang="de-DE" sz="5400" dirty="0" err="1">
                <a:solidFill>
                  <a:srgbClr val="FFFFFF"/>
                </a:solidFill>
                <a:latin typeface="Aku &amp; Kamu"/>
              </a:rPr>
              <a:t>What</a:t>
            </a:r>
            <a:r>
              <a:rPr lang="de-DE" sz="5400" dirty="0">
                <a:solidFill>
                  <a:srgbClr val="FFFFFF"/>
                </a:solidFill>
                <a:latin typeface="Aku &amp; Kamu"/>
              </a:rPr>
              <a:t> IS </a:t>
            </a:r>
            <a:r>
              <a:rPr lang="de-DE" sz="5400" dirty="0" err="1">
                <a:solidFill>
                  <a:srgbClr val="FFFFFF"/>
                </a:solidFill>
                <a:latin typeface="Aku &amp; Kamu"/>
              </a:rPr>
              <a:t>happening</a:t>
            </a:r>
            <a:r>
              <a:rPr lang="de-DE" sz="5400" dirty="0">
                <a:solidFill>
                  <a:srgbClr val="FFFFFF"/>
                </a:solidFill>
                <a:latin typeface="Aku &amp; Kamu"/>
              </a:rPr>
              <a:t> on rügen? </a:t>
            </a:r>
          </a:p>
        </p:txBody>
      </p:sp>
      <p:pic>
        <p:nvPicPr>
          <p:cNvPr id="5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650880" y="2133600"/>
            <a:ext cx="11700720" cy="639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Mukran Port on Rügen: </a:t>
            </a:r>
            <a:r>
              <a:rPr lang="de-DE" sz="2800" dirty="0" err="1">
                <a:latin typeface="Aku &amp; Kamu"/>
              </a:rPr>
              <a:t>Largest</a:t>
            </a:r>
            <a:r>
              <a:rPr lang="de-DE" sz="2800" dirty="0">
                <a:latin typeface="Aku &amp; Kamu"/>
              </a:rPr>
              <a:t> LNG terminal in Europe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Summer 2023: </a:t>
            </a:r>
            <a:r>
              <a:rPr lang="de-DE" sz="2800" dirty="0" err="1">
                <a:latin typeface="Aku &amp; Kamu"/>
              </a:rPr>
              <a:t>Planned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commencement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a mobile terminal ("FSRU") </a:t>
            </a:r>
            <a:r>
              <a:rPr lang="de-DE" sz="2800" dirty="0" err="1">
                <a:latin typeface="Aku &amp; Kamu"/>
              </a:rPr>
              <a:t>along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with</a:t>
            </a:r>
            <a:r>
              <a:rPr lang="de-DE" sz="2800" dirty="0">
                <a:latin typeface="Aku &amp; Kamu"/>
              </a:rPr>
              <a:t> a 50 km </a:t>
            </a:r>
            <a:r>
              <a:rPr lang="de-DE" sz="2800" dirty="0" err="1">
                <a:latin typeface="Aku &amp; Kamu"/>
              </a:rPr>
              <a:t>long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pipeline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Lubmin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FSRU "Floating Storage and </a:t>
            </a:r>
            <a:r>
              <a:rPr lang="de-DE" sz="2800" dirty="0" err="1">
                <a:latin typeface="Aku &amp; Kamu"/>
              </a:rPr>
              <a:t>Regasification</a:t>
            </a:r>
            <a:r>
              <a:rPr lang="de-DE" sz="2800" dirty="0">
                <a:latin typeface="Aku &amp; Kamu"/>
              </a:rPr>
              <a:t> Unit": </a:t>
            </a:r>
            <a:r>
              <a:rPr lang="de-DE" sz="2800" dirty="0" err="1">
                <a:latin typeface="Aku &amp; Kamu"/>
              </a:rPr>
              <a:t>Intended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receive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convert</a:t>
            </a:r>
            <a:r>
              <a:rPr lang="de-DE" sz="2800" dirty="0">
                <a:latin typeface="Aku &amp; Kamu"/>
              </a:rPr>
              <a:t>, and </a:t>
            </a:r>
            <a:r>
              <a:rPr lang="de-DE" sz="2800" dirty="0" err="1">
                <a:latin typeface="Aku &amp; Kamu"/>
              </a:rPr>
              <a:t>store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shipped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fracking</a:t>
            </a:r>
            <a:r>
              <a:rPr lang="de-DE" sz="2800" dirty="0">
                <a:latin typeface="Aku &amp; Kamu"/>
              </a:rPr>
              <a:t> gas </a:t>
            </a:r>
            <a:r>
              <a:rPr lang="de-DE" sz="2800" dirty="0" err="1">
                <a:latin typeface="Aku &amp; Kamu"/>
              </a:rPr>
              <a:t>from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around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world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Accelerated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approval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process</a:t>
            </a:r>
            <a:r>
              <a:rPr lang="de-DE" sz="2800" dirty="0">
                <a:latin typeface="Aku &amp; Kamu"/>
              </a:rPr>
              <a:t>: </a:t>
            </a:r>
            <a:r>
              <a:rPr lang="de-DE" sz="2800" dirty="0" err="1">
                <a:latin typeface="Aku &amp; Kamu"/>
              </a:rPr>
              <a:t>Mandatory</a:t>
            </a:r>
            <a:r>
              <a:rPr lang="de-DE" sz="2800" dirty="0">
                <a:latin typeface="Aku &amp; Kamu"/>
              </a:rPr>
              <a:t> environmental </a:t>
            </a:r>
            <a:r>
              <a:rPr lang="de-DE" sz="2800" dirty="0" err="1">
                <a:latin typeface="Aku &amp; Kamu"/>
              </a:rPr>
              <a:t>assessments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bypassed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Consequences</a:t>
            </a:r>
            <a:r>
              <a:rPr lang="de-DE" sz="2800" dirty="0">
                <a:latin typeface="Aku &amp; Kamu"/>
              </a:rPr>
              <a:t>: </a:t>
            </a:r>
            <a:r>
              <a:rPr lang="de-DE" sz="2800" dirty="0" err="1">
                <a:latin typeface="Aku &amp; Kamu"/>
              </a:rPr>
              <a:t>Significant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damage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Baltic </a:t>
            </a:r>
            <a:r>
              <a:rPr lang="de-DE" sz="2800" dirty="0" err="1">
                <a:latin typeface="Aku &amp; Kamu"/>
              </a:rPr>
              <a:t>Sea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habitat</a:t>
            </a:r>
            <a:r>
              <a:rPr lang="de-DE" sz="2800" dirty="0">
                <a:latin typeface="Aku &amp; Kamu"/>
              </a:rPr>
              <a:t>, </a:t>
            </a:r>
            <a:r>
              <a:rPr lang="de-DE" sz="2800" dirty="0" err="1">
                <a:latin typeface="Aku &amp; Kamu"/>
              </a:rPr>
              <a:t>threat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underwater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biotopes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vital </a:t>
            </a:r>
            <a:r>
              <a:rPr lang="de-DE" sz="2800" dirty="0" err="1">
                <a:latin typeface="Aku &amp; Kamu"/>
              </a:rPr>
              <a:t>importance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overall</a:t>
            </a:r>
            <a:r>
              <a:rPr lang="de-DE" sz="2800" dirty="0">
                <a:latin typeface="Aku &amp; Kamu"/>
              </a:rPr>
              <a:t> marine </a:t>
            </a:r>
            <a:r>
              <a:rPr lang="de-DE" sz="2800" dirty="0" err="1">
                <a:latin typeface="Aku &amp; Kamu"/>
              </a:rPr>
              <a:t>ecosystem</a:t>
            </a:r>
            <a:r>
              <a:rPr lang="de-DE" sz="2800" dirty="0">
                <a:latin typeface="Aku &amp; Kamu"/>
              </a:rPr>
              <a:t>, adverse </a:t>
            </a:r>
            <a:r>
              <a:rPr lang="de-DE" sz="2800" dirty="0" err="1">
                <a:latin typeface="Aku &amp; Kamu"/>
              </a:rPr>
              <a:t>effects</a:t>
            </a:r>
            <a:r>
              <a:rPr lang="de-DE" sz="2800" dirty="0">
                <a:latin typeface="Aku &amp; Kamu"/>
              </a:rPr>
              <a:t> on </a:t>
            </a:r>
            <a:r>
              <a:rPr lang="de-DE" sz="2800" dirty="0" err="1">
                <a:latin typeface="Aku &amp; Kamu"/>
              </a:rPr>
              <a:t>fishing</a:t>
            </a:r>
            <a:r>
              <a:rPr lang="de-DE" sz="2800" dirty="0">
                <a:latin typeface="Aku &amp; Kamu"/>
              </a:rPr>
              <a:t> and </a:t>
            </a:r>
            <a:r>
              <a:rPr lang="de-DE" sz="2800" dirty="0" err="1">
                <a:latin typeface="Aku &amp; Kamu"/>
              </a:rPr>
              <a:t>tourism</a:t>
            </a:r>
            <a:r>
              <a:rPr lang="de-DE" sz="2800" dirty="0">
                <a:latin typeface="Aku &amp; Kamu"/>
              </a:rPr>
              <a:t> (= </a:t>
            </a:r>
            <a:r>
              <a:rPr lang="de-DE" sz="2800" dirty="0" err="1">
                <a:latin typeface="Aku &amp; Kamu"/>
              </a:rPr>
              <a:t>economic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impact</a:t>
            </a:r>
            <a:r>
              <a:rPr lang="de-DE" sz="2800" dirty="0">
                <a:latin typeface="Aku &amp; Kamu"/>
              </a:rPr>
              <a:t> on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population</a:t>
            </a:r>
            <a:r>
              <a:rPr lang="de-DE" sz="2800" dirty="0">
                <a:latin typeface="Aku &amp; Kamu"/>
              </a:rPr>
              <a:t>)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de-DE" sz="32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200" dirty="0">
                <a:latin typeface="Aku &amp; Kamu"/>
              </a:rPr>
              <a:t>Original </a:t>
            </a:r>
            <a:r>
              <a:rPr lang="de-DE" sz="3200" dirty="0" err="1">
                <a:latin typeface="Aku &amp; Kamu"/>
              </a:rPr>
              <a:t>location</a:t>
            </a:r>
            <a:r>
              <a:rPr lang="de-DE" sz="3200" dirty="0">
                <a:latin typeface="Aku &amp; Kamu"/>
              </a:rPr>
              <a:t> "</a:t>
            </a:r>
            <a:r>
              <a:rPr lang="de-DE" sz="3200" dirty="0" err="1">
                <a:latin typeface="Aku &amp; Kamu"/>
              </a:rPr>
              <a:t>Selling</a:t>
            </a:r>
            <a:r>
              <a:rPr lang="de-DE" sz="3200" dirty="0">
                <a:latin typeface="Aku &amp; Kamu"/>
              </a:rPr>
              <a:t>" </a:t>
            </a:r>
            <a:r>
              <a:rPr lang="de-DE" sz="3200" dirty="0" err="1">
                <a:latin typeface="Aku &amp; Kamu"/>
              </a:rPr>
              <a:t>prevented</a:t>
            </a:r>
            <a:r>
              <a:rPr lang="de-DE" sz="3200" dirty="0">
                <a:latin typeface="Aku &amp; Kamu"/>
              </a:rPr>
              <a:t> due </a:t>
            </a:r>
            <a:r>
              <a:rPr lang="de-DE" sz="3200" dirty="0" err="1">
                <a:latin typeface="Aku &amp; Kamu"/>
              </a:rPr>
              <a:t>to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protests</a:t>
            </a:r>
            <a:r>
              <a:rPr lang="de-DE" sz="3200" dirty="0">
                <a:latin typeface="Aku &amp; Kamu"/>
              </a:rPr>
              <a:t>!</a:t>
            </a:r>
          </a:p>
        </p:txBody>
      </p:sp>
      <p:sp>
        <p:nvSpPr>
          <p:cNvPr id="3" name="CustomShape 4">
            <a:extLst>
              <a:ext uri="{FF2B5EF4-FFF2-40B4-BE49-F238E27FC236}">
                <a16:creationId xmlns:a16="http://schemas.microsoft.com/office/drawing/2014/main" id="{7DBF4FB1-7EBD-443D-9EF4-BD894E4C23C9}"/>
              </a:ext>
            </a:extLst>
          </p:cNvPr>
          <p:cNvSpPr/>
          <p:nvPr/>
        </p:nvSpPr>
        <p:spPr bwMode="auto">
          <a:xfrm>
            <a:off x="209699" y="7768957"/>
            <a:ext cx="882360" cy="649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 6" descr="Bildschirmfoto 2023-08-02 um 16.32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30" y="1982958"/>
            <a:ext cx="9220417" cy="7307610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531CDD54-4F84-5E60-1A9B-03646FEC42EA}"/>
              </a:ext>
            </a:extLst>
          </p:cNvPr>
          <p:cNvSpPr/>
          <p:nvPr/>
        </p:nvSpPr>
        <p:spPr bwMode="auto">
          <a:xfrm>
            <a:off x="-20103" y="365845"/>
            <a:ext cx="14628600" cy="1219200"/>
          </a:xfrm>
          <a:prstGeom prst="rect">
            <a:avLst/>
          </a:prstGeom>
          <a:solidFill>
            <a:srgbClr val="66006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="horz" anchor="ctr"/>
          <a:lstStyle/>
          <a:p>
            <a:r>
              <a:rPr lang="de-DE" sz="5400" dirty="0">
                <a:solidFill>
                  <a:srgbClr val="FFFFFF"/>
                </a:solidFill>
                <a:latin typeface="Aku &amp; Kamu"/>
              </a:rPr>
              <a:t>  </a:t>
            </a:r>
            <a:r>
              <a:rPr lang="de-DE" sz="5400" dirty="0" err="1">
                <a:solidFill>
                  <a:srgbClr val="FFFFFF"/>
                </a:solidFill>
                <a:latin typeface="Aku &amp; Kamu"/>
              </a:rPr>
              <a:t>What</a:t>
            </a:r>
            <a:r>
              <a:rPr lang="de-DE" sz="5400" dirty="0">
                <a:solidFill>
                  <a:srgbClr val="FFFFFF"/>
                </a:solidFill>
                <a:latin typeface="Aku &amp; Kamu"/>
              </a:rPr>
              <a:t> IS </a:t>
            </a:r>
            <a:r>
              <a:rPr lang="de-DE" sz="5400" dirty="0" err="1">
                <a:solidFill>
                  <a:srgbClr val="FFFFFF"/>
                </a:solidFill>
                <a:latin typeface="Aku &amp; Kamu"/>
              </a:rPr>
              <a:t>happening</a:t>
            </a:r>
            <a:r>
              <a:rPr lang="de-DE" sz="5400" dirty="0">
                <a:solidFill>
                  <a:srgbClr val="FFFFFF"/>
                </a:solidFill>
                <a:latin typeface="Aku &amp; Kamu"/>
              </a:rPr>
              <a:t> on rügen? </a:t>
            </a:r>
          </a:p>
        </p:txBody>
      </p:sp>
      <p:pic>
        <p:nvPicPr>
          <p:cNvPr id="8" name="EG_logo.png">
            <a:extLst>
              <a:ext uri="{FF2B5EF4-FFF2-40B4-BE49-F238E27FC236}">
                <a16:creationId xmlns:a16="http://schemas.microsoft.com/office/drawing/2014/main" id="{930D52FB-6327-4E89-1C02-A42373AD058F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10769817" y="-525995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3851210-1E6B-7944-2C37-AFEE42CFEBE7}"/>
              </a:ext>
            </a:extLst>
          </p:cNvPr>
          <p:cNvSpPr/>
          <p:nvPr/>
        </p:nvSpPr>
        <p:spPr>
          <a:xfrm>
            <a:off x="8086576" y="2788568"/>
            <a:ext cx="1800200" cy="216024"/>
          </a:xfrm>
          <a:prstGeom prst="rect">
            <a:avLst/>
          </a:prstGeom>
          <a:solidFill>
            <a:srgbClr val="94C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FE8727-4EF8-4358-931E-4820C887E1D2}"/>
              </a:ext>
            </a:extLst>
          </p:cNvPr>
          <p:cNvSpPr txBox="1"/>
          <p:nvPr/>
        </p:nvSpPr>
        <p:spPr>
          <a:xfrm>
            <a:off x="7893362" y="2710935"/>
            <a:ext cx="2597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40FF"/>
                </a:solidFill>
                <a:latin typeface="Circular Std Book Italic" panose="020B0604020101020102" pitchFamily="34" charset="77"/>
                <a:ea typeface="Bodoni Ornaments" pitchFamily="2" charset="0"/>
                <a:cs typeface="Circular Std Book Italic" panose="020B0604020101020102" pitchFamily="34" charset="77"/>
              </a:rPr>
              <a:t>Arrival </a:t>
            </a:r>
            <a:r>
              <a:rPr lang="de-DE" sz="1400" b="1" dirty="0" err="1">
                <a:solidFill>
                  <a:srgbClr val="FF40FF"/>
                </a:solidFill>
                <a:latin typeface="Circular Std Book Italic" panose="020B0604020101020102" pitchFamily="34" charset="77"/>
                <a:ea typeface="Bodoni Ornaments" pitchFamily="2" charset="0"/>
                <a:cs typeface="Circular Std Book Italic" panose="020B0604020101020102" pitchFamily="34" charset="77"/>
              </a:rPr>
              <a:t>of</a:t>
            </a:r>
            <a:r>
              <a:rPr lang="de-DE" sz="1400" b="1" dirty="0">
                <a:solidFill>
                  <a:srgbClr val="FF40FF"/>
                </a:solidFill>
                <a:latin typeface="Circular Std Book Italic" panose="020B0604020101020102" pitchFamily="34" charset="77"/>
                <a:ea typeface="Bodoni Ornaments" pitchFamily="2" charset="0"/>
                <a:cs typeface="Circular Std Book Italic" panose="020B0604020101020102" pitchFamily="34" charset="77"/>
              </a:rPr>
              <a:t> LNG </a:t>
            </a:r>
            <a:r>
              <a:rPr lang="de-DE" sz="1400" b="1" dirty="0" err="1">
                <a:solidFill>
                  <a:srgbClr val="FF40FF"/>
                </a:solidFill>
                <a:latin typeface="Circular Std Book Italic" panose="020B0604020101020102" pitchFamily="34" charset="77"/>
                <a:ea typeface="Bodoni Ornaments" pitchFamily="2" charset="0"/>
                <a:cs typeface="Circular Std Book Italic" panose="020B0604020101020102" pitchFamily="34" charset="77"/>
              </a:rPr>
              <a:t>Ships</a:t>
            </a:r>
            <a:endParaRPr lang="de-DE" sz="1400" b="1" dirty="0">
              <a:solidFill>
                <a:srgbClr val="FF40FF"/>
              </a:solidFill>
              <a:latin typeface="Circular Std Book Italic" panose="020B0604020101020102" pitchFamily="34" charset="77"/>
              <a:ea typeface="Bodoni Ornaments" pitchFamily="2" charset="0"/>
              <a:cs typeface="Circular Std Book Italic" panose="020B0604020101020102" pitchFamily="34" charset="7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akten</a:t>
            </a:r>
            <a:endParaRPr lang="de-DE" dirty="0"/>
          </a:p>
        </p:txBody>
      </p:sp>
      <p:sp>
        <p:nvSpPr>
          <p:cNvPr id="6" name="CustomShape 1"/>
          <p:cNvSpPr/>
          <p:nvPr/>
        </p:nvSpPr>
        <p:spPr bwMode="auto">
          <a:xfrm>
            <a:off x="0" y="381000"/>
            <a:ext cx="14628600" cy="1219200"/>
          </a:xfrm>
          <a:prstGeom prst="rect">
            <a:avLst/>
          </a:prstGeom>
          <a:solidFill>
            <a:srgbClr val="66006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="horz" anchor="ctr"/>
          <a:lstStyle/>
          <a:p>
            <a:r>
              <a:rPr lang="de-DE" sz="5400" dirty="0">
                <a:solidFill>
                  <a:srgbClr val="FFFFFF"/>
                </a:solidFill>
                <a:latin typeface="Aku &amp; Kamu"/>
              </a:rPr>
              <a:t>  LOCAL </a:t>
            </a:r>
            <a:r>
              <a:rPr lang="de-DE" sz="5400" dirty="0" err="1">
                <a:solidFill>
                  <a:srgbClr val="FFFFFF"/>
                </a:solidFill>
                <a:latin typeface="Aku &amp; Kamu"/>
              </a:rPr>
              <a:t>protests</a:t>
            </a:r>
            <a:r>
              <a:rPr lang="de-DE" sz="5400" dirty="0">
                <a:solidFill>
                  <a:srgbClr val="FFFFFF"/>
                </a:solidFill>
                <a:latin typeface="Aku &amp; Kamu"/>
              </a:rPr>
              <a:t> on Rügen</a:t>
            </a:r>
          </a:p>
        </p:txBody>
      </p:sp>
      <p:pic>
        <p:nvPicPr>
          <p:cNvPr id="5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623556" y="2492040"/>
            <a:ext cx="12251111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Many </a:t>
            </a:r>
            <a:r>
              <a:rPr lang="de-DE" sz="2800" dirty="0" err="1">
                <a:latin typeface="Aku &amp; Kamu"/>
              </a:rPr>
              <a:t>citizen</a:t>
            </a:r>
            <a:r>
              <a:rPr lang="de-DE" sz="2800" dirty="0">
                <a:latin typeface="Aku &amp; Kamu"/>
              </a:rPr>
              <a:t> initiatives Are </a:t>
            </a:r>
            <a:r>
              <a:rPr lang="de-DE" sz="2800" dirty="0" err="1">
                <a:latin typeface="Aku &amp; Kamu"/>
              </a:rPr>
              <a:t>Active</a:t>
            </a:r>
            <a:r>
              <a:rPr lang="de-DE" sz="2800" dirty="0">
                <a:latin typeface="Aku &amp; Kamu"/>
              </a:rPr>
              <a:t> on Rügen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Collaboration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primarily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with</a:t>
            </a:r>
            <a:r>
              <a:rPr lang="de-DE" sz="2800" dirty="0">
                <a:latin typeface="Aku &amp; Kamu"/>
              </a:rPr>
              <a:t> "Lebenswertes Rügen" and "Rügen Nazifrei" </a:t>
            </a:r>
            <a:br>
              <a:rPr lang="de-DE" sz="2800" dirty="0">
                <a:latin typeface="Aku &amp; Kamu"/>
              </a:rPr>
            </a:br>
            <a:r>
              <a:rPr lang="de-DE" sz="2800" dirty="0">
                <a:latin typeface="Aku &amp; Kamu"/>
              </a:rPr>
              <a:t>(Rügen Anti-Nazi </a:t>
            </a:r>
            <a:r>
              <a:rPr lang="de-DE" sz="2800" dirty="0" err="1">
                <a:latin typeface="Aku &amp; Kamu"/>
              </a:rPr>
              <a:t>movement</a:t>
            </a:r>
            <a:r>
              <a:rPr lang="de-DE" sz="2800" dirty="0">
                <a:latin typeface="Aku &amp; Kamu"/>
              </a:rPr>
              <a:t>)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 err="1">
                <a:latin typeface="Aku &amp; Kamu"/>
              </a:rPr>
              <a:t>Majority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of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mayors</a:t>
            </a:r>
            <a:r>
              <a:rPr lang="de-DE" sz="2800" dirty="0">
                <a:latin typeface="Aku &amp; Kamu"/>
              </a:rPr>
              <a:t> on Rügen </a:t>
            </a:r>
            <a:r>
              <a:rPr lang="de-DE" sz="2800" dirty="0" err="1">
                <a:latin typeface="Aku &amp; Kamu"/>
              </a:rPr>
              <a:t>actively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opposed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to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terminal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A </a:t>
            </a:r>
            <a:r>
              <a:rPr lang="de-DE" sz="2800" dirty="0" err="1">
                <a:latin typeface="Aku &amp; Kamu"/>
              </a:rPr>
              <a:t>few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citizen</a:t>
            </a:r>
            <a:r>
              <a:rPr lang="de-DE" sz="2800" dirty="0">
                <a:latin typeface="Aku &amp; Kamu"/>
              </a:rPr>
              <a:t> initiatives </a:t>
            </a:r>
            <a:r>
              <a:rPr lang="de-DE" sz="2800" dirty="0" err="1">
                <a:latin typeface="Aku &amp; Kamu"/>
              </a:rPr>
              <a:t>are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right-leaning</a:t>
            </a:r>
            <a:r>
              <a:rPr lang="de-DE" sz="2800" dirty="0">
                <a:latin typeface="Aku &amp; Kamu"/>
              </a:rPr>
              <a:t> (e.g., "Wir für Rügen" - "</a:t>
            </a:r>
            <a:r>
              <a:rPr lang="de-DE" sz="2800" dirty="0" err="1">
                <a:latin typeface="Aku &amp; Kamu"/>
              </a:rPr>
              <a:t>We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for</a:t>
            </a:r>
            <a:r>
              <a:rPr lang="de-DE" sz="2800" dirty="0">
                <a:latin typeface="Aku &amp; Kamu"/>
              </a:rPr>
              <a:t> Rügen")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dirty="0">
                <a:latin typeface="Aku &amp; Kamu"/>
              </a:rPr>
              <a:t>Main </a:t>
            </a:r>
            <a:r>
              <a:rPr lang="de-DE" sz="2800" dirty="0" err="1">
                <a:latin typeface="Aku &amp; Kamu"/>
              </a:rPr>
              <a:t>focus</a:t>
            </a:r>
            <a:r>
              <a:rPr lang="de-DE" sz="2800" dirty="0">
                <a:latin typeface="Aku &amp; Kamu"/>
              </a:rPr>
              <a:t>: </a:t>
            </a:r>
            <a:r>
              <a:rPr lang="de-DE" sz="2800" dirty="0" err="1">
                <a:latin typeface="Aku &amp; Kamu"/>
              </a:rPr>
              <a:t>Challenging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the</a:t>
            </a:r>
            <a:r>
              <a:rPr lang="de-DE" sz="2800" dirty="0">
                <a:latin typeface="Aku &amp; Kamu"/>
              </a:rPr>
              <a:t> "not in </a:t>
            </a:r>
            <a:r>
              <a:rPr lang="de-DE" sz="2800" dirty="0" err="1">
                <a:latin typeface="Aku &amp; Kamu"/>
              </a:rPr>
              <a:t>my</a:t>
            </a:r>
            <a:r>
              <a:rPr lang="de-DE" sz="2800" dirty="0">
                <a:latin typeface="Aku &amp; Kamu"/>
              </a:rPr>
              <a:t> </a:t>
            </a:r>
            <a:r>
              <a:rPr lang="de-DE" sz="2800" dirty="0" err="1">
                <a:latin typeface="Aku &amp; Kamu"/>
              </a:rPr>
              <a:t>backyard</a:t>
            </a:r>
            <a:r>
              <a:rPr lang="de-DE" sz="2800" dirty="0">
                <a:latin typeface="Aku &amp; Kamu"/>
              </a:rPr>
              <a:t>" </a:t>
            </a:r>
            <a:r>
              <a:rPr lang="de-DE" sz="2800" dirty="0" err="1">
                <a:latin typeface="Aku &amp; Kamu"/>
              </a:rPr>
              <a:t>mentality</a:t>
            </a: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de-DE" sz="2800" dirty="0">
              <a:latin typeface="Aku &amp; Kamu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200" dirty="0" err="1">
                <a:latin typeface="Aku &amp; Kamu"/>
              </a:rPr>
              <a:t>We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aim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for</a:t>
            </a:r>
            <a:r>
              <a:rPr lang="de-DE" sz="3200" dirty="0">
                <a:latin typeface="Aku &amp; Kamu"/>
              </a:rPr>
              <a:t> a different </a:t>
            </a:r>
            <a:r>
              <a:rPr lang="de-DE" sz="3200" dirty="0" err="1">
                <a:latin typeface="Aku &amp; Kamu"/>
              </a:rPr>
              <a:t>economy</a:t>
            </a:r>
            <a:r>
              <a:rPr lang="de-DE" sz="3200" dirty="0">
                <a:latin typeface="Aku &amp; Kamu"/>
              </a:rPr>
              <a:t>, </a:t>
            </a:r>
            <a:r>
              <a:rPr lang="de-DE" sz="3200" dirty="0" err="1">
                <a:latin typeface="Aku &amp; Kamu"/>
              </a:rPr>
              <a:t>particularly</a:t>
            </a:r>
            <a:r>
              <a:rPr lang="de-DE" sz="3200" dirty="0">
                <a:latin typeface="Aku &amp; Kamu"/>
              </a:rPr>
              <a:t> in </a:t>
            </a:r>
            <a:r>
              <a:rPr lang="de-DE" sz="3200" dirty="0" err="1">
                <a:latin typeface="Aku &amp; Kamu"/>
              </a:rPr>
              <a:t>the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energy</a:t>
            </a:r>
            <a:r>
              <a:rPr lang="de-DE" sz="3200" dirty="0">
                <a:latin typeface="Aku &amp; Kamu"/>
              </a:rPr>
              <a:t> </a:t>
            </a:r>
            <a:r>
              <a:rPr lang="de-DE" sz="3200" dirty="0" err="1">
                <a:latin typeface="Aku &amp; Kamu"/>
              </a:rPr>
              <a:t>sector</a:t>
            </a:r>
            <a:r>
              <a:rPr lang="de-DE" sz="3200" dirty="0">
                <a:latin typeface="Aku &amp; Kamu"/>
              </a:rPr>
              <a:t>! </a:t>
            </a:r>
            <a:br>
              <a:rPr lang="de-DE" sz="3200" dirty="0">
                <a:latin typeface="Aku &amp; Kamu"/>
              </a:rPr>
            </a:br>
            <a:r>
              <a:rPr lang="de-DE" sz="3200" dirty="0" err="1">
                <a:latin typeface="Aku &amp; Kamu"/>
              </a:rPr>
              <a:t>Expropriate</a:t>
            </a:r>
            <a:r>
              <a:rPr lang="de-DE" sz="3200" dirty="0">
                <a:latin typeface="Aku &amp; Kamu"/>
              </a:rPr>
              <a:t> Energy </a:t>
            </a:r>
            <a:r>
              <a:rPr lang="de-DE" sz="3200" dirty="0" err="1">
                <a:latin typeface="Aku &amp; Kamu"/>
              </a:rPr>
              <a:t>companies</a:t>
            </a:r>
            <a:r>
              <a:rPr lang="de-DE" sz="3200" dirty="0">
                <a:latin typeface="Aku &amp; Kamu"/>
              </a:rPr>
              <a:t>!</a:t>
            </a:r>
          </a:p>
        </p:txBody>
      </p:sp>
      <p:sp>
        <p:nvSpPr>
          <p:cNvPr id="4" name="CustomShape 4">
            <a:extLst>
              <a:ext uri="{FF2B5EF4-FFF2-40B4-BE49-F238E27FC236}">
                <a16:creationId xmlns:a16="http://schemas.microsoft.com/office/drawing/2014/main" id="{CDD8A01C-4E43-BB77-4244-40CBF67F072B}"/>
              </a:ext>
            </a:extLst>
          </p:cNvPr>
          <p:cNvSpPr/>
          <p:nvPr/>
        </p:nvSpPr>
        <p:spPr bwMode="auto">
          <a:xfrm>
            <a:off x="209699" y="6604992"/>
            <a:ext cx="882360" cy="649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0" name="Grafik 3" descr="Ein Bild, das Person, Sport, Tänzer, Gruppe enthält.&#10;&#10;Automatisch generierte Beschreibung"/>
          <p:cNvPicPr/>
          <p:nvPr/>
        </p:nvPicPr>
        <p:blipFill>
          <a:blip r:embed="rId2"/>
          <a:stretch/>
        </p:blipFill>
        <p:spPr bwMode="auto">
          <a:xfrm>
            <a:off x="-812160" y="0"/>
            <a:ext cx="14628600" cy="9753120"/>
          </a:xfrm>
          <a:prstGeom prst="rect">
            <a:avLst/>
          </a:prstGeom>
          <a:ln w="0">
            <a:noFill/>
          </a:ln>
        </p:spPr>
      </p:pic>
      <p:sp>
        <p:nvSpPr>
          <p:cNvPr id="471" name="CustomShape 1"/>
          <p:cNvSpPr/>
          <p:nvPr/>
        </p:nvSpPr>
        <p:spPr bwMode="auto">
          <a:xfrm>
            <a:off x="-795240" y="7000920"/>
            <a:ext cx="14628600" cy="1864784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472" name="EG_logo.png"/>
          <p:cNvPicPr/>
          <p:nvPr/>
        </p:nvPicPr>
        <p:blipFill>
          <a:blip r:embed="rId3"/>
          <a:stretch/>
        </p:blipFill>
        <p:spPr bwMode="auto">
          <a:xfrm>
            <a:off x="10806840" y="612648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473" name="CustomShape 2"/>
          <p:cNvSpPr/>
          <p:nvPr/>
        </p:nvSpPr>
        <p:spPr bwMode="auto">
          <a:xfrm>
            <a:off x="284040" y="7194240"/>
            <a:ext cx="11537280" cy="215298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e-DE" sz="5400" spc="-1" dirty="0">
                <a:solidFill>
                  <a:srgbClr val="FFFFFF"/>
                </a:solidFill>
                <a:latin typeface="Aku &amp; Kamu"/>
                <a:ea typeface="Aku &amp; Kamu"/>
              </a:rPr>
              <a:t>4) Ende Gelände GOES Rügen</a:t>
            </a:r>
            <a:endParaRPr lang="de-DE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endParaRPr lang="de-DE" sz="8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508" name="CustomShape 2"/>
          <p:cNvSpPr/>
          <p:nvPr/>
        </p:nvSpPr>
        <p:spPr bwMode="auto">
          <a:xfrm>
            <a:off x="404280" y="418680"/>
            <a:ext cx="12195000" cy="9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WHY </a:t>
            </a:r>
            <a:r>
              <a:rPr lang="de-DE" sz="5400" spc="-1" dirty="0" err="1">
                <a:solidFill>
                  <a:srgbClr val="FFFFFF"/>
                </a:solidFill>
                <a:latin typeface="Aku &amp; Kamu"/>
              </a:rPr>
              <a:t>Civil</a:t>
            </a:r>
            <a:r>
              <a:rPr lang="de-DE" sz="5400" spc="-1" dirty="0">
                <a:solidFill>
                  <a:srgbClr val="FFFFFF"/>
                </a:solidFill>
                <a:latin typeface="Aku &amp; Kamu"/>
              </a:rPr>
              <a:t> </a:t>
            </a:r>
            <a:r>
              <a:rPr lang="de-DE" sz="5400" spc="-1" dirty="0" err="1">
                <a:solidFill>
                  <a:srgbClr val="FFFFFF"/>
                </a:solidFill>
                <a:latin typeface="Aku &amp; Kamu"/>
              </a:rPr>
              <a:t>disobedience</a:t>
            </a:r>
            <a:r>
              <a:rPr lang="de-DE" sz="5400" spc="-1" dirty="0">
                <a:solidFill>
                  <a:srgbClr val="FFFFFF"/>
                </a:solidFill>
                <a:latin typeface="Aku &amp; Kamu"/>
              </a:rPr>
              <a:t> </a:t>
            </a:r>
            <a:r>
              <a:rPr lang="de-DE" sz="5400" spc="-1" dirty="0" err="1">
                <a:solidFill>
                  <a:srgbClr val="FFFFFF"/>
                </a:solidFill>
                <a:latin typeface="Aku &amp; Kamu"/>
              </a:rPr>
              <a:t>against</a:t>
            </a:r>
            <a:r>
              <a:rPr lang="de-DE" sz="5400" spc="-1" dirty="0">
                <a:solidFill>
                  <a:srgbClr val="FFFFFF"/>
                </a:solidFill>
                <a:latin typeface="Aku &amp; Kamu"/>
              </a:rPr>
              <a:t> Gas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?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509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510" name="TextShape 3"/>
          <p:cNvSpPr txBox="1"/>
          <p:nvPr/>
        </p:nvSpPr>
        <p:spPr bwMode="auto">
          <a:xfrm>
            <a:off x="724680" y="2885400"/>
            <a:ext cx="11554200" cy="540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No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more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fossil,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colonial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dead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-end 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  <a:sym typeface="Wingdings" pitchFamily="2" charset="2"/>
              </a:rPr>
              <a:t> 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Transition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to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renewable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Energies NOW! </a:t>
            </a:r>
          </a:p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Analyses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of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energy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security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show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: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There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is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no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emergency</a:t>
            </a:r>
            <a:endParaRPr lang="de-DE" sz="3400" spc="-1" dirty="0">
              <a:solidFill>
                <a:srgbClr val="000000"/>
              </a:solidFill>
              <a:latin typeface="Aku &amp; Kamu"/>
            </a:endParaRPr>
          </a:p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No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bridging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technology</a:t>
            </a:r>
            <a:endParaRPr lang="de-DE" sz="3400" spc="-1" dirty="0">
              <a:solidFill>
                <a:srgbClr val="000000"/>
              </a:solidFill>
              <a:latin typeface="Aku &amp; Kamu"/>
            </a:endParaRPr>
          </a:p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LNG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is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another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climate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catastrophe</a:t>
            </a:r>
            <a:endParaRPr lang="de-DE" sz="3400" spc="-1" dirty="0">
              <a:solidFill>
                <a:srgbClr val="000000"/>
              </a:solidFill>
              <a:latin typeface="Aku &amp; Kamu"/>
            </a:endParaRPr>
          </a:p>
          <a:p>
            <a:pPr marL="457200" indent="-4572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LNG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is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another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brutal form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of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colonial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exploitation</a:t>
            </a:r>
            <a:r>
              <a:rPr lang="de-DE" sz="3400" spc="-1" dirty="0">
                <a:solidFill>
                  <a:srgbClr val="000000"/>
                </a:solidFill>
                <a:latin typeface="Aku &amp; Kamu"/>
              </a:rPr>
              <a:t> and </a:t>
            </a:r>
            <a:r>
              <a:rPr lang="de-DE" sz="3400" spc="-1" dirty="0" err="1">
                <a:solidFill>
                  <a:srgbClr val="000000"/>
                </a:solidFill>
                <a:latin typeface="Aku &amp; Kamu"/>
              </a:rPr>
              <a:t>destruction</a:t>
            </a:r>
            <a:endParaRPr lang="de-DE" sz="3400" spc="-1" dirty="0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508" name="CustomShape 2"/>
          <p:cNvSpPr/>
          <p:nvPr/>
        </p:nvSpPr>
        <p:spPr bwMode="auto">
          <a:xfrm>
            <a:off x="404280" y="418680"/>
            <a:ext cx="12195000" cy="9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Ende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Gelände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GOES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Rügen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509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510" name="TextShape 3"/>
          <p:cNvSpPr txBox="1"/>
          <p:nvPr/>
        </p:nvSpPr>
        <p:spPr bwMode="auto">
          <a:xfrm>
            <a:off x="725300" y="3308040"/>
            <a:ext cx="11554200" cy="313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lvl="0" algn="ctr"/>
            <a:r>
              <a:rPr lang="de-DE" sz="6100" dirty="0">
                <a:latin typeface="Aku &amp; Kamu"/>
              </a:rPr>
              <a:t>Wir ARE ANGRY!</a:t>
            </a:r>
          </a:p>
          <a:p>
            <a:pPr lvl="0" algn="ctr"/>
            <a:endParaRPr lang="de-DE" sz="6100" dirty="0">
              <a:latin typeface="Aku &amp; Kamu"/>
            </a:endParaRPr>
          </a:p>
          <a:p>
            <a:pPr lvl="0" algn="ctr"/>
            <a:r>
              <a:rPr lang="de-DE" sz="6100" dirty="0" err="1">
                <a:latin typeface="Aku &amp; Kamu"/>
              </a:rPr>
              <a:t>We</a:t>
            </a:r>
            <a:r>
              <a:rPr lang="de-DE" sz="6100" dirty="0">
                <a:latin typeface="Aku &amp; Kamu"/>
              </a:rPr>
              <a:t> </a:t>
            </a:r>
            <a:r>
              <a:rPr lang="de-DE" sz="6100" dirty="0" err="1">
                <a:latin typeface="Aku &amp; Kamu"/>
              </a:rPr>
              <a:t>shut</a:t>
            </a:r>
            <a:r>
              <a:rPr lang="de-DE" sz="6100" dirty="0">
                <a:latin typeface="Aku &amp; Kamu"/>
              </a:rPr>
              <a:t> </a:t>
            </a:r>
            <a:r>
              <a:rPr lang="de-DE" sz="6100" dirty="0" err="1">
                <a:latin typeface="Aku &amp; Kamu"/>
              </a:rPr>
              <a:t>shit</a:t>
            </a:r>
            <a:r>
              <a:rPr lang="de-DE" sz="6100" dirty="0">
                <a:latin typeface="Aku &amp; Kamu"/>
              </a:rPr>
              <a:t> down!</a:t>
            </a:r>
            <a:endParaRPr lang="de-DE" sz="3600" dirty="0">
              <a:latin typeface="Aku &amp; Kamu"/>
            </a:endParaRPr>
          </a:p>
          <a:p>
            <a:pPr lvl="0"/>
            <a:endParaRPr lang="de-DE" sz="3600" dirty="0">
              <a:latin typeface="Aku &amp; Kamu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defRPr/>
            </a:pPr>
            <a:endParaRPr lang="de-DE" sz="2800" b="0" strike="noStrike" spc="-1" dirty="0">
              <a:solidFill>
                <a:srgbClr val="000000"/>
              </a:solidFill>
              <a:latin typeface="Aku &amp; Kamu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defRPr/>
            </a:pPr>
            <a:endParaRPr lang="de-DE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 bwMode="auto">
          <a:xfrm>
            <a:off x="-21440" y="1828800"/>
            <a:ext cx="13026240" cy="1582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93" name="CustomShape 2"/>
          <p:cNvSpPr/>
          <p:nvPr/>
        </p:nvSpPr>
        <p:spPr bwMode="auto">
          <a:xfrm>
            <a:off x="372240" y="2098873"/>
            <a:ext cx="8040960" cy="841175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8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1) CLIMATE JUSTICE </a:t>
            </a:r>
            <a:endParaRPr lang="de-DE" sz="4800" b="0" strike="noStrike" spc="-1" dirty="0">
              <a:latin typeface="Arial"/>
            </a:endParaRPr>
          </a:p>
        </p:txBody>
      </p:sp>
      <p:sp>
        <p:nvSpPr>
          <p:cNvPr id="394" name="CustomShape 3"/>
          <p:cNvSpPr/>
          <p:nvPr/>
        </p:nvSpPr>
        <p:spPr bwMode="auto">
          <a:xfrm>
            <a:off x="553320" y="319236"/>
            <a:ext cx="6378480" cy="145672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8800" b="0" strike="noStrike" spc="-1" dirty="0">
                <a:solidFill>
                  <a:srgbClr val="000000"/>
                </a:solidFill>
                <a:latin typeface="Aku &amp; Kamu"/>
                <a:ea typeface="Aku &amp; Kamu"/>
              </a:rPr>
              <a:t>CONTENT</a:t>
            </a:r>
            <a:endParaRPr lang="de-DE" sz="8800" b="0" strike="noStrike" spc="-1" dirty="0">
              <a:latin typeface="Arial"/>
            </a:endParaRPr>
          </a:p>
        </p:txBody>
      </p:sp>
      <p:sp>
        <p:nvSpPr>
          <p:cNvPr id="395" name="CustomShape 4"/>
          <p:cNvSpPr/>
          <p:nvPr/>
        </p:nvSpPr>
        <p:spPr bwMode="auto">
          <a:xfrm>
            <a:off x="0" y="3551760"/>
            <a:ext cx="13003920" cy="159228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396" name="CustomShape 5"/>
          <p:cNvSpPr/>
          <p:nvPr/>
        </p:nvSpPr>
        <p:spPr bwMode="auto">
          <a:xfrm>
            <a:off x="0" y="4045320"/>
            <a:ext cx="12540240" cy="833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marL="457200">
              <a:lnSpc>
                <a:spcPct val="100000"/>
              </a:lnSpc>
              <a:defRPr/>
            </a:pPr>
            <a:r>
              <a:rPr lang="en-US" sz="48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2) Frack off LNG!</a:t>
            </a:r>
            <a:endParaRPr lang="de-DE" sz="4800" b="0" strike="noStrike" spc="-1" dirty="0">
              <a:latin typeface="Arial"/>
            </a:endParaRPr>
          </a:p>
        </p:txBody>
      </p:sp>
      <p:sp>
        <p:nvSpPr>
          <p:cNvPr id="397" name="CustomShape 6"/>
          <p:cNvSpPr/>
          <p:nvPr/>
        </p:nvSpPr>
        <p:spPr bwMode="auto">
          <a:xfrm>
            <a:off x="0" y="7200000"/>
            <a:ext cx="13003920" cy="158220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398" name="Picture 12"/>
          <p:cNvPicPr/>
          <p:nvPr/>
        </p:nvPicPr>
        <p:blipFill>
          <a:blip r:embed="rId2"/>
          <a:stretch/>
        </p:blipFill>
        <p:spPr bwMode="auto">
          <a:xfrm>
            <a:off x="9875880" y="0"/>
            <a:ext cx="3099600" cy="3099600"/>
          </a:xfrm>
          <a:prstGeom prst="rect">
            <a:avLst/>
          </a:prstGeom>
          <a:ln w="12600">
            <a:noFill/>
          </a:ln>
        </p:spPr>
      </p:pic>
      <p:sp>
        <p:nvSpPr>
          <p:cNvPr id="399" name="CustomShape 7"/>
          <p:cNvSpPr/>
          <p:nvPr/>
        </p:nvSpPr>
        <p:spPr bwMode="auto">
          <a:xfrm>
            <a:off x="-70920" y="7560000"/>
            <a:ext cx="115909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>
              <a:lnSpc>
                <a:spcPct val="100000"/>
              </a:lnSpc>
              <a:defRPr/>
            </a:pPr>
            <a:r>
              <a:rPr lang="en-US" sz="48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4) Ende </a:t>
            </a:r>
            <a:r>
              <a:rPr lang="en-US" sz="48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Gelände</a:t>
            </a:r>
            <a:r>
              <a:rPr lang="en-US" sz="48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GOES </a:t>
            </a:r>
            <a:r>
              <a:rPr lang="en-US" sz="48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Rügen</a:t>
            </a:r>
            <a:r>
              <a:rPr lang="en-US" sz="48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</a:t>
            </a:r>
            <a:endParaRPr lang="de-DE" sz="4800" b="0" strike="noStrike" spc="-1" dirty="0">
              <a:latin typeface="Arial"/>
            </a:endParaRPr>
          </a:p>
        </p:txBody>
      </p:sp>
      <p:sp>
        <p:nvSpPr>
          <p:cNvPr id="400" name="CustomShape 8"/>
          <p:cNvSpPr/>
          <p:nvPr/>
        </p:nvSpPr>
        <p:spPr bwMode="auto">
          <a:xfrm>
            <a:off x="0" y="5400000"/>
            <a:ext cx="13003920" cy="1592280"/>
          </a:xfrm>
          <a:prstGeom prst="rect">
            <a:avLst/>
          </a:prstGeom>
          <a:solidFill>
            <a:srgbClr val="861141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01" name="CustomShape 9"/>
          <p:cNvSpPr/>
          <p:nvPr/>
        </p:nvSpPr>
        <p:spPr bwMode="auto">
          <a:xfrm>
            <a:off x="0" y="5826600"/>
            <a:ext cx="12540240" cy="833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marL="457200">
              <a:lnSpc>
                <a:spcPct val="100000"/>
              </a:lnSpc>
              <a:defRPr/>
            </a:pPr>
            <a:r>
              <a:rPr lang="en-US" sz="48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3)</a:t>
            </a:r>
            <a:r>
              <a:rPr lang="en-US" sz="4800" spc="-1" dirty="0">
                <a:solidFill>
                  <a:srgbClr val="FFFFFF"/>
                </a:solidFill>
                <a:latin typeface="Aku &amp; Kamu"/>
                <a:ea typeface="Aku &amp; Kamu"/>
              </a:rPr>
              <a:t> WHAT IS HAPPENING ON RÜGEN?</a:t>
            </a:r>
            <a:endParaRPr lang="de-DE" sz="4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0" name="Grafik 589"/>
          <p:cNvPicPr/>
          <p:nvPr/>
        </p:nvPicPr>
        <p:blipFill>
          <a:blip r:embed="rId2"/>
          <a:stretch/>
        </p:blipFill>
        <p:spPr bwMode="auto">
          <a:xfrm>
            <a:off x="0" y="-16920"/>
            <a:ext cx="13027680" cy="9770400"/>
          </a:xfrm>
          <a:prstGeom prst="rect">
            <a:avLst/>
          </a:prstGeom>
          <a:ln w="0">
            <a:noFill/>
          </a:ln>
        </p:spPr>
      </p:pic>
      <p:sp>
        <p:nvSpPr>
          <p:cNvPr id="591" name="CustomShape 1"/>
          <p:cNvSpPr/>
          <p:nvPr/>
        </p:nvSpPr>
        <p:spPr bwMode="auto">
          <a:xfrm>
            <a:off x="-28440" y="7961760"/>
            <a:ext cx="13061160" cy="1458360"/>
          </a:xfrm>
          <a:prstGeom prst="rect">
            <a:avLst/>
          </a:prstGeom>
          <a:solidFill>
            <a:srgbClr val="861141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592" name="CustomShape 2"/>
          <p:cNvSpPr/>
          <p:nvPr/>
        </p:nvSpPr>
        <p:spPr bwMode="auto">
          <a:xfrm rot="21594000">
            <a:off x="180360" y="8234266"/>
            <a:ext cx="1285236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LNG = (Neo-)</a:t>
            </a:r>
            <a:r>
              <a:rPr lang="en-US" sz="5400" spc="-1" dirty="0">
                <a:solidFill>
                  <a:srgbClr val="FFFFFF"/>
                </a:solidFill>
                <a:latin typeface="Aku &amp; Kamu"/>
                <a:ea typeface="Aku &amp; Kamu"/>
              </a:rPr>
              <a:t>Colonial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Destruction!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593" name="Picture 4"/>
          <p:cNvPicPr/>
          <p:nvPr/>
        </p:nvPicPr>
        <p:blipFill>
          <a:blip r:embed="rId3"/>
          <a:stretch/>
        </p:blipFill>
        <p:spPr bwMode="auto">
          <a:xfrm>
            <a:off x="9904320" y="-92160"/>
            <a:ext cx="3099600" cy="3099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8" name="Grafik 597"/>
          <p:cNvPicPr/>
          <p:nvPr/>
        </p:nvPicPr>
        <p:blipFill>
          <a:blip r:embed="rId2"/>
          <a:stretch/>
        </p:blipFill>
        <p:spPr bwMode="auto">
          <a:xfrm>
            <a:off x="0" y="11520"/>
            <a:ext cx="13034160" cy="974196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4"/>
          <p:cNvPicPr/>
          <p:nvPr/>
        </p:nvPicPr>
        <p:blipFill>
          <a:blip r:embed="rId3"/>
          <a:stretch/>
        </p:blipFill>
        <p:spPr bwMode="auto">
          <a:xfrm>
            <a:off x="301680" y="222120"/>
            <a:ext cx="3099600" cy="3099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9" name="CustomShape 2"/>
          <p:cNvSpPr/>
          <p:nvPr/>
        </p:nvSpPr>
        <p:spPr bwMode="auto">
          <a:xfrm>
            <a:off x="3240" y="333360"/>
            <a:ext cx="13001040" cy="101052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700" name="CustomShape 3"/>
          <p:cNvSpPr/>
          <p:nvPr/>
        </p:nvSpPr>
        <p:spPr bwMode="auto">
          <a:xfrm>
            <a:off x="544680" y="378886"/>
            <a:ext cx="1219428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spc="-1" dirty="0" err="1">
                <a:solidFill>
                  <a:srgbClr val="FFFFFF"/>
                </a:solidFill>
                <a:latin typeface="Aku &amp; Kamu"/>
              </a:rPr>
              <a:t>Massaction</a:t>
            </a:r>
            <a:r>
              <a:rPr lang="en-US" sz="5400" spc="-1" dirty="0">
                <a:solidFill>
                  <a:srgbClr val="FFFFFF"/>
                </a:solidFill>
                <a:latin typeface="Aku &amp; Kamu"/>
              </a:rPr>
              <a:t> on </a:t>
            </a:r>
            <a:r>
              <a:rPr lang="en-US" sz="5400" spc="-1" dirty="0" err="1">
                <a:solidFill>
                  <a:srgbClr val="FFFFFF"/>
                </a:solidFill>
                <a:latin typeface="Aku &amp; Kamu"/>
              </a:rPr>
              <a:t>Rügen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701" name="EG_logo.png"/>
          <p:cNvPicPr/>
          <p:nvPr/>
        </p:nvPicPr>
        <p:blipFill>
          <a:blip r:embed="rId3"/>
          <a:stretch/>
        </p:blipFill>
        <p:spPr bwMode="auto">
          <a:xfrm>
            <a:off x="10789560" y="-51120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939800" y="2362200"/>
            <a:ext cx="9052478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100" dirty="0" err="1">
                <a:latin typeface="Aku &amp; Kamu"/>
              </a:rPr>
              <a:t>There</a:t>
            </a:r>
            <a:r>
              <a:rPr lang="de-DE" sz="3100" dirty="0">
                <a:latin typeface="Aku &amp; Kamu"/>
              </a:rPr>
              <a:t> will </a:t>
            </a:r>
            <a:r>
              <a:rPr lang="de-DE" sz="3100" dirty="0" err="1">
                <a:latin typeface="Aku &amp; Kamu"/>
              </a:rPr>
              <a:t>be</a:t>
            </a:r>
            <a:r>
              <a:rPr lang="de-DE" sz="3100" dirty="0">
                <a:latin typeface="Aku &amp; Kamu"/>
              </a:rPr>
              <a:t> a Camp: 20.-24.09.2023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100" dirty="0" err="1">
                <a:latin typeface="Aku &amp; Kamu"/>
              </a:rPr>
              <a:t>Massaction</a:t>
            </a:r>
            <a:r>
              <a:rPr lang="de-DE" sz="3100" dirty="0">
                <a:latin typeface="Aku &amp; Kamu"/>
              </a:rPr>
              <a:t>: 22.-24.09.2023</a:t>
            </a:r>
          </a:p>
          <a:p>
            <a:endParaRPr lang="de-DE" sz="3100" dirty="0">
              <a:latin typeface="Aku &amp; Kamu"/>
            </a:endParaRPr>
          </a:p>
          <a:p>
            <a:pPr>
              <a:buFont typeface="Wingdings" pitchFamily="14" charset="2"/>
              <a:buChar char="à"/>
            </a:pPr>
            <a:r>
              <a:rPr lang="de-DE" sz="3100" b="1" dirty="0">
                <a:latin typeface="Aku &amp; Kamu"/>
                <a:sym typeface="Wingdings"/>
              </a:rPr>
              <a:t>Self-</a:t>
            </a:r>
            <a:r>
              <a:rPr lang="de-DE" sz="3100" b="1" dirty="0" err="1">
                <a:latin typeface="Aku &amp; Kamu"/>
                <a:sym typeface="Wingdings"/>
              </a:rPr>
              <a:t>organization</a:t>
            </a:r>
            <a:endParaRPr lang="de-DE" sz="3100" b="1" dirty="0">
              <a:latin typeface="Aku &amp; Kamu"/>
              <a:sym typeface="Wingdings"/>
            </a:endParaRPr>
          </a:p>
          <a:p>
            <a:pPr>
              <a:buFont typeface="Wingdings" pitchFamily="14" charset="2"/>
              <a:buChar char="à"/>
            </a:pPr>
            <a:endParaRPr lang="de-DE" sz="3100" dirty="0">
              <a:latin typeface="Aku &amp; Kamu"/>
              <a:sym typeface="Wingdings"/>
            </a:endParaRPr>
          </a:p>
          <a:p>
            <a:r>
              <a:rPr lang="de-DE" sz="3100" dirty="0">
                <a:latin typeface="Aku &amp; Kamu"/>
                <a:sym typeface="Wingdings"/>
              </a:rPr>
              <a:t>1) Legal Workshops (2-3 </a:t>
            </a:r>
            <a:r>
              <a:rPr lang="de-DE" sz="3100" dirty="0" err="1">
                <a:latin typeface="Aku &amp; Kamu"/>
                <a:sym typeface="Wingdings"/>
              </a:rPr>
              <a:t>Weeks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before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the</a:t>
            </a:r>
            <a:r>
              <a:rPr lang="de-DE" sz="3100" dirty="0">
                <a:latin typeface="Aku &amp; Kamu"/>
                <a:sym typeface="Wingdings"/>
              </a:rPr>
              <a:t> Action)</a:t>
            </a:r>
          </a:p>
          <a:p>
            <a:r>
              <a:rPr lang="de-DE" sz="3100" dirty="0">
                <a:latin typeface="Aku &amp; Kamu"/>
                <a:sym typeface="Wingdings"/>
              </a:rPr>
              <a:t>2) Action </a:t>
            </a:r>
            <a:r>
              <a:rPr lang="de-DE" sz="3100" dirty="0" err="1">
                <a:latin typeface="Aku &amp; Kamu"/>
                <a:sym typeface="Wingdings"/>
              </a:rPr>
              <a:t>trainings</a:t>
            </a:r>
            <a:r>
              <a:rPr lang="de-DE" sz="3100" dirty="0">
                <a:latin typeface="Aku &amp; Kamu"/>
                <a:sym typeface="Wingdings"/>
              </a:rPr>
              <a:t> (</a:t>
            </a:r>
            <a:r>
              <a:rPr lang="de-DE" sz="3100" dirty="0" err="1">
                <a:latin typeface="Aku &amp; Kamu"/>
                <a:sym typeface="Wingdings"/>
              </a:rPr>
              <a:t>Organise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one</a:t>
            </a:r>
            <a:r>
              <a:rPr lang="de-DE" sz="3100" dirty="0">
                <a:latin typeface="Aku &amp; Kamu"/>
                <a:sym typeface="Wingdings"/>
              </a:rPr>
              <a:t> in </a:t>
            </a:r>
            <a:r>
              <a:rPr lang="de-DE" sz="3100" dirty="0" err="1">
                <a:latin typeface="Aku &amp; Kamu"/>
                <a:sym typeface="Wingdings"/>
              </a:rPr>
              <a:t>your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city</a:t>
            </a:r>
            <a:r>
              <a:rPr lang="de-DE" sz="3100" dirty="0">
                <a:latin typeface="Aku &amp; Kamu"/>
                <a:sym typeface="Wingdings"/>
              </a:rPr>
              <a:t>)</a:t>
            </a:r>
          </a:p>
          <a:p>
            <a:r>
              <a:rPr lang="de-DE" sz="3100" dirty="0">
                <a:latin typeface="Aku &amp; Kamu"/>
                <a:sym typeface="Wingdings"/>
              </a:rPr>
              <a:t>3) Bezugsgruppenabsprache (</a:t>
            </a:r>
            <a:r>
              <a:rPr lang="de-DE" sz="3100" dirty="0" err="1">
                <a:latin typeface="Aku &amp; Kamu"/>
                <a:sym typeface="Wingdings"/>
              </a:rPr>
              <a:t>Organise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one</a:t>
            </a:r>
            <a:r>
              <a:rPr lang="de-DE" sz="3100" dirty="0">
                <a:latin typeface="Aku &amp; Kamu"/>
                <a:sym typeface="Wingdings"/>
              </a:rPr>
              <a:t> in </a:t>
            </a:r>
            <a:r>
              <a:rPr lang="de-DE" sz="3100" dirty="0" err="1">
                <a:latin typeface="Aku &amp; Kamu"/>
                <a:sym typeface="Wingdings"/>
              </a:rPr>
              <a:t>your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city</a:t>
            </a:r>
            <a:r>
              <a:rPr lang="de-DE" sz="3100" dirty="0">
                <a:latin typeface="Aku &amp; Kamu"/>
                <a:sym typeface="Wingdings"/>
              </a:rPr>
              <a:t>)</a:t>
            </a:r>
          </a:p>
          <a:p>
            <a:endParaRPr lang="de-DE" sz="3100" dirty="0">
              <a:latin typeface="Aku &amp; Kamu"/>
              <a:sym typeface="Wingdings"/>
            </a:endParaRPr>
          </a:p>
          <a:p>
            <a:r>
              <a:rPr lang="de-DE" sz="3100" dirty="0">
                <a:latin typeface="Aku &amp; Kamu"/>
                <a:sym typeface="Wingdings"/>
              </a:rPr>
              <a:t></a:t>
            </a:r>
            <a:r>
              <a:rPr lang="de-DE" sz="3100" dirty="0" err="1">
                <a:latin typeface="Aku &amp; Kamu"/>
                <a:sym typeface="Wingdings"/>
              </a:rPr>
              <a:t>Stay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tuned</a:t>
            </a:r>
            <a:r>
              <a:rPr lang="de-DE" sz="3100" dirty="0">
                <a:latin typeface="Aku &amp; Kamu"/>
                <a:sym typeface="Wingdings"/>
              </a:rPr>
              <a:t> and </a:t>
            </a:r>
            <a:r>
              <a:rPr lang="de-DE" sz="3100" dirty="0" err="1">
                <a:latin typeface="Aku &amp; Kamu"/>
                <a:sym typeface="Wingdings"/>
              </a:rPr>
              <a:t>up</a:t>
            </a:r>
            <a:r>
              <a:rPr lang="de-DE" sz="3100" dirty="0">
                <a:latin typeface="Aku &amp; Kamu"/>
                <a:sym typeface="Wingdings"/>
              </a:rPr>
              <a:t> </a:t>
            </a:r>
            <a:r>
              <a:rPr lang="de-DE" sz="3100" dirty="0" err="1">
                <a:latin typeface="Aku &amp; Kamu"/>
                <a:sym typeface="Wingdings"/>
              </a:rPr>
              <a:t>to</a:t>
            </a:r>
            <a:r>
              <a:rPr lang="de-DE" sz="3100" dirty="0">
                <a:latin typeface="Aku &amp; Kamu"/>
                <a:sym typeface="Wingdings"/>
              </a:rPr>
              <a:t> date on </a:t>
            </a:r>
            <a:r>
              <a:rPr lang="de-DE" sz="3100" dirty="0" err="1">
                <a:latin typeface="Aku &amp; Kamu"/>
                <a:sym typeface="Wingdings"/>
              </a:rPr>
              <a:t>www.ende-Gelaende.org</a:t>
            </a:r>
            <a:endParaRPr lang="de-DE" sz="3100" dirty="0">
              <a:latin typeface="Aku &amp; Kam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8" name="CustomShape 1"/>
          <p:cNvSpPr/>
          <p:nvPr/>
        </p:nvSpPr>
        <p:spPr bwMode="auto">
          <a:xfrm>
            <a:off x="309600" y="2028379"/>
            <a:ext cx="12429360" cy="5552721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▪"/>
              <a:defRPr/>
            </a:pP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Üblich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: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Hausfriedensbruch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,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Widerstand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oder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Verstoß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gegen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das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Versammlungsgesetz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Selten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: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Landfriedensbruch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. </a:t>
            </a:r>
            <a:endParaRPr lang="de-DE" sz="3200" b="0" strike="noStrike" spc="-1" dirty="0">
              <a:latin typeface="Aku &amp; Kamu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▪"/>
              <a:defRPr/>
            </a:pP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Bisher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keine</a:t>
            </a:r>
            <a:r>
              <a:rPr lang="en-US" sz="3200" b="1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EG-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Verurteilungen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sondern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nur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Freisprüche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und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Einstellungen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.</a:t>
            </a:r>
            <a:endParaRPr lang="de-DE" sz="3200" b="0" strike="noStrike" spc="-1" dirty="0">
              <a:latin typeface="Aku &amp; Kamu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▪"/>
              <a:defRPr/>
            </a:pP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Bei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Geldstrafen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wird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solidarisch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Unterstützt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.</a:t>
            </a:r>
            <a:endParaRPr lang="de-DE" sz="3200" b="0" strike="noStrike" spc="-1" dirty="0">
              <a:latin typeface="Aku &amp; Kamu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▪"/>
              <a:defRPr/>
            </a:pP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Personalienverweigerung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als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kollektiver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Schutz.</a:t>
            </a:r>
            <a:endParaRPr lang="de-DE" sz="3200" b="0" strike="noStrike" spc="-1" dirty="0">
              <a:latin typeface="Aku &amp; Kamu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▪"/>
              <a:defRPr/>
            </a:pPr>
            <a:r>
              <a:rPr lang="en-US" sz="3200" b="1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Gewahrsam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möglich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für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Identitätsfeststellung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,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nach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Platzverweis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oder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bei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minderjährig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ku &amp; Kamu"/>
                <a:ea typeface="Frutiger 55 Roman"/>
              </a:rPr>
              <a:t>gelesenen</a:t>
            </a:r>
            <a:r>
              <a:rPr lang="en-US" sz="3200" b="0" strike="noStrike" spc="-1" dirty="0">
                <a:solidFill>
                  <a:srgbClr val="000000"/>
                </a:solidFill>
                <a:latin typeface="Aku &amp; Kamu"/>
                <a:ea typeface="Frutiger 55 Roman"/>
              </a:rPr>
              <a:t> Menschen.</a:t>
            </a:r>
            <a:endParaRPr lang="de-DE" sz="3200" b="0" strike="noStrike" spc="-1" dirty="0">
              <a:latin typeface="Aku &amp; Kamu"/>
            </a:endParaRPr>
          </a:p>
          <a:p>
            <a:pPr marL="457200" indent="-456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▪"/>
              <a:defRPr/>
            </a:pPr>
            <a:endParaRPr lang="de-DE" sz="3200" b="0" strike="noStrike" spc="-1" dirty="0">
              <a:latin typeface="Aku &amp; Kamu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defRPr/>
            </a:pPr>
            <a:r>
              <a:rPr lang="en-US" sz="3200" b="0" strike="noStrike" spc="-1" dirty="0">
                <a:solidFill>
                  <a:srgbClr val="EF413D"/>
                </a:solidFill>
                <a:latin typeface="Aku &amp; Kamu"/>
                <a:ea typeface="Aku &amp; Kamu"/>
              </a:rPr>
              <a:t>Mehr </a:t>
            </a:r>
            <a:r>
              <a:rPr lang="en-US" sz="3200" b="0" strike="noStrike" spc="-1" dirty="0" err="1">
                <a:solidFill>
                  <a:srgbClr val="EF413D"/>
                </a:solidFill>
                <a:latin typeface="Aku &amp; Kamu"/>
                <a:ea typeface="Aku &amp; Kamu"/>
              </a:rPr>
              <a:t>Infos</a:t>
            </a:r>
            <a:r>
              <a:rPr lang="en-US" sz="3200" b="0" strike="noStrike" spc="-1" dirty="0">
                <a:solidFill>
                  <a:srgbClr val="EF413D"/>
                </a:solidFill>
                <a:latin typeface="Aku &amp; Kamu"/>
                <a:ea typeface="Aku &amp; Kamu"/>
              </a:rPr>
              <a:t>: </a:t>
            </a:r>
            <a:r>
              <a:rPr lang="en-US" sz="3200" b="0" u="sng" strike="noStrike" spc="-1" dirty="0" err="1">
                <a:solidFill>
                  <a:srgbClr val="0000FF"/>
                </a:solidFill>
                <a:latin typeface="Aku &amp; Kamu"/>
                <a:ea typeface="Aku &amp; Kamu"/>
                <a:hlinkClick r:id="rId2" tooltip="https://www.ende-gelaende.org/wp-content/uploads/2018/10/Rechtshilfebroschuere_NRW_de.pdf"/>
              </a:rPr>
              <a:t>Rechtshilfebroschüre</a:t>
            </a:r>
            <a:r>
              <a:rPr lang="en-US" sz="3200" b="0" strike="noStrike" spc="-1" dirty="0">
                <a:solidFill>
                  <a:srgbClr val="ED473C"/>
                </a:solidFill>
                <a:latin typeface="Aku &amp; Kamu"/>
                <a:ea typeface="Aku &amp; Kamu"/>
              </a:rPr>
              <a:t> &amp; </a:t>
            </a:r>
            <a:r>
              <a:rPr lang="en-US" sz="3200" b="0" u="sng" strike="noStrike" spc="-1" dirty="0">
                <a:solidFill>
                  <a:srgbClr val="0000FF"/>
                </a:solidFill>
                <a:latin typeface="Aku &amp; Kamu"/>
                <a:ea typeface="Aku &amp; Kamu"/>
                <a:hlinkClick r:id="rId3" tooltip="mailto:%20legal_team_fuer_alle@posteo.de"/>
              </a:rPr>
              <a:t>Legal Team </a:t>
            </a:r>
            <a:endParaRPr lang="de-DE" sz="3200" b="0" strike="noStrike" spc="-1" dirty="0">
              <a:latin typeface="Aku &amp; Kamu"/>
            </a:endParaRPr>
          </a:p>
        </p:txBody>
      </p:sp>
      <p:sp>
        <p:nvSpPr>
          <p:cNvPr id="699" name="CustomShape 2"/>
          <p:cNvSpPr/>
          <p:nvPr/>
        </p:nvSpPr>
        <p:spPr bwMode="auto">
          <a:xfrm>
            <a:off x="3240" y="333360"/>
            <a:ext cx="13001040" cy="1010520"/>
          </a:xfrm>
          <a:prstGeom prst="rect">
            <a:avLst/>
          </a:prstGeom>
          <a:solidFill>
            <a:srgbClr val="C7327C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700" name="CustomShape 3"/>
          <p:cNvSpPr/>
          <p:nvPr/>
        </p:nvSpPr>
        <p:spPr bwMode="auto">
          <a:xfrm>
            <a:off x="544680" y="378886"/>
            <a:ext cx="1219428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Rechtliche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</a:t>
            </a: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Folgen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701" name="EG_logo.png"/>
          <p:cNvPicPr/>
          <p:nvPr/>
        </p:nvPicPr>
        <p:blipFill>
          <a:blip r:embed="rId4"/>
          <a:stretch/>
        </p:blipFill>
        <p:spPr bwMode="auto">
          <a:xfrm>
            <a:off x="10789560" y="-511200"/>
            <a:ext cx="2521800" cy="25218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6" name="Grafik 715"/>
          <p:cNvPicPr/>
          <p:nvPr/>
        </p:nvPicPr>
        <p:blipFill>
          <a:blip r:embed="rId3"/>
          <a:stretch/>
        </p:blipFill>
        <p:spPr bwMode="auto">
          <a:xfrm>
            <a:off x="-10800" y="0"/>
            <a:ext cx="13015440" cy="9753480"/>
          </a:xfrm>
          <a:prstGeom prst="rect">
            <a:avLst/>
          </a:prstGeom>
          <a:ln w="0">
            <a:noFill/>
          </a:ln>
        </p:spPr>
      </p:pic>
      <p:sp>
        <p:nvSpPr>
          <p:cNvPr id="717" name="CustomShape 1"/>
          <p:cNvSpPr/>
          <p:nvPr/>
        </p:nvSpPr>
        <p:spPr bwMode="auto">
          <a:xfrm>
            <a:off x="0" y="376200"/>
            <a:ext cx="13004280" cy="1010879"/>
          </a:xfrm>
          <a:prstGeom prst="rect">
            <a:avLst/>
          </a:prstGeom>
          <a:solidFill>
            <a:srgbClr val="C7327C"/>
          </a:solidFill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718" name="Picture 14" descr="Picture 14"/>
          <p:cNvPicPr/>
          <p:nvPr/>
        </p:nvPicPr>
        <p:blipFill>
          <a:blip r:embed="rId4"/>
          <a:stretch/>
        </p:blipFill>
        <p:spPr bwMode="auto">
          <a:xfrm>
            <a:off x="10967040" y="46080"/>
            <a:ext cx="2007360" cy="2007360"/>
          </a:xfrm>
          <a:prstGeom prst="rect">
            <a:avLst/>
          </a:prstGeom>
          <a:ln w="12700">
            <a:noFill/>
          </a:ln>
        </p:spPr>
      </p:pic>
      <p:pic>
        <p:nvPicPr>
          <p:cNvPr id="719" name="Picture 2" descr="Picture 2"/>
          <p:cNvPicPr/>
          <p:nvPr/>
        </p:nvPicPr>
        <p:blipFill>
          <a:blip r:embed="rId5"/>
          <a:stretch/>
        </p:blipFill>
        <p:spPr bwMode="auto">
          <a:xfrm>
            <a:off x="0" y="8331120"/>
            <a:ext cx="13004280" cy="1441080"/>
          </a:xfrm>
          <a:prstGeom prst="rect">
            <a:avLst/>
          </a:prstGeom>
          <a:ln w="12700">
            <a:noFill/>
          </a:ln>
        </p:spPr>
      </p:pic>
      <p:sp>
        <p:nvSpPr>
          <p:cNvPr id="720" name="CustomShape 2"/>
          <p:cNvSpPr/>
          <p:nvPr/>
        </p:nvSpPr>
        <p:spPr bwMode="auto">
          <a:xfrm>
            <a:off x="404640" y="583264"/>
            <a:ext cx="12194640" cy="594954"/>
          </a:xfrm>
          <a:prstGeom prst="rect">
            <a:avLst/>
          </a:prstGeom>
          <a:noFill/>
          <a:ln w="127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r>
              <a:rPr lang="de-DE" sz="3200" dirty="0" err="1">
                <a:latin typeface="Aku&amp;Kamu" panose="020B0603050302020204" pitchFamily="34" charset="0"/>
              </a:rPr>
              <a:t>think</a:t>
            </a:r>
            <a:r>
              <a:rPr lang="de-DE" sz="3200" dirty="0">
                <a:latin typeface="Aku&amp;Kamu" panose="020B0603050302020204" pitchFamily="34" charset="0"/>
              </a:rPr>
              <a:t> global! block </a:t>
            </a:r>
            <a:r>
              <a:rPr lang="de-DE" sz="3200" dirty="0" err="1">
                <a:latin typeface="Aku&amp;Kamu" panose="020B0603050302020204" pitchFamily="34" charset="0"/>
              </a:rPr>
              <a:t>local</a:t>
            </a:r>
            <a:r>
              <a:rPr lang="de-DE" sz="3200" dirty="0">
                <a:latin typeface="Aku&amp;Kamu" panose="020B0603050302020204" pitchFamily="34" charset="0"/>
              </a:rPr>
              <a:t>! </a:t>
            </a:r>
            <a:r>
              <a:rPr lang="de-DE" sz="3200" dirty="0" err="1">
                <a:effectLst/>
                <a:latin typeface="Aku&amp;Kamu" panose="020B0603050302020204" pitchFamily="34" charset="0"/>
              </a:rPr>
              <a:t>stop</a:t>
            </a:r>
            <a:r>
              <a:rPr lang="de-DE" sz="3200" dirty="0">
                <a:effectLst/>
                <a:latin typeface="Aku&amp;Kamu" panose="020B0603050302020204" pitchFamily="34" charset="0"/>
              </a:rPr>
              <a:t> Fossil </a:t>
            </a:r>
            <a:r>
              <a:rPr lang="de-DE" sz="3200" dirty="0" err="1">
                <a:effectLst/>
                <a:latin typeface="Aku&amp;Kamu" panose="020B0603050302020204" pitchFamily="34" charset="0"/>
              </a:rPr>
              <a:t>capitalism</a:t>
            </a:r>
            <a:r>
              <a:rPr lang="de-DE" sz="3200" dirty="0">
                <a:effectLst/>
                <a:latin typeface="Aku&amp;Kamu" panose="020B0603050302020204" pitchFamily="34" charset="0"/>
              </a:rPr>
              <a:t> &amp; LNG Shipping! </a:t>
            </a:r>
            <a:endParaRPr lang="de-DE" sz="8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6" name="Picture 1"/>
          <p:cNvPicPr/>
          <p:nvPr/>
        </p:nvPicPr>
        <p:blipFill>
          <a:blip r:embed="rId2"/>
          <a:stretch/>
        </p:blipFill>
        <p:spPr bwMode="auto">
          <a:xfrm>
            <a:off x="0" y="0"/>
            <a:ext cx="13003920" cy="9752760"/>
          </a:xfrm>
          <a:prstGeom prst="rect">
            <a:avLst/>
          </a:prstGeom>
          <a:ln w="12600">
            <a:noFill/>
          </a:ln>
        </p:spPr>
      </p:pic>
      <p:sp>
        <p:nvSpPr>
          <p:cNvPr id="737" name="CustomShape 1"/>
          <p:cNvSpPr/>
          <p:nvPr/>
        </p:nvSpPr>
        <p:spPr bwMode="auto">
          <a:xfrm>
            <a:off x="545400" y="2847600"/>
            <a:ext cx="11913480" cy="1199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72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Questions?</a:t>
            </a:r>
            <a:endParaRPr lang="de-DE" sz="7200" b="0" strike="noStrike" spc="-1" dirty="0">
              <a:latin typeface="Arial"/>
            </a:endParaRPr>
          </a:p>
        </p:txBody>
      </p:sp>
      <p:pic>
        <p:nvPicPr>
          <p:cNvPr id="738" name="Picture 3"/>
          <p:cNvPicPr/>
          <p:nvPr/>
        </p:nvPicPr>
        <p:blipFill>
          <a:blip r:embed="rId3"/>
          <a:stretch/>
        </p:blipFill>
        <p:spPr bwMode="auto">
          <a:xfrm>
            <a:off x="10148760" y="0"/>
            <a:ext cx="2824920" cy="28249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54"/>
          <p:cNvPicPr/>
          <p:nvPr/>
        </p:nvPicPr>
        <p:blipFill>
          <a:blip r:embed="rId3"/>
          <a:stretch/>
        </p:blipFill>
        <p:spPr bwMode="auto">
          <a:xfrm>
            <a:off x="-1286284" y="0"/>
            <a:ext cx="15856768" cy="9753600"/>
          </a:xfrm>
          <a:prstGeom prst="rect">
            <a:avLst/>
          </a:prstGeom>
          <a:ln w="0">
            <a:noFill/>
          </a:ln>
        </p:spPr>
      </p:pic>
      <p:sp>
        <p:nvSpPr>
          <p:cNvPr id="5" name="CustomShape 1"/>
          <p:cNvSpPr/>
          <p:nvPr/>
        </p:nvSpPr>
        <p:spPr bwMode="auto">
          <a:xfrm>
            <a:off x="0" y="304800"/>
            <a:ext cx="13284200" cy="1582200"/>
          </a:xfrm>
          <a:prstGeom prst="rect">
            <a:avLst/>
          </a:prstGeom>
          <a:solidFill>
            <a:srgbClr val="C0661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ctr"/>
          <a:lstStyle/>
          <a:p>
            <a:r>
              <a:rPr lang="de-DE" sz="5400" dirty="0">
                <a:solidFill>
                  <a:schemeClr val="bg1"/>
                </a:solidFill>
                <a:latin typeface="Aku &amp; Kamu"/>
              </a:rPr>
              <a:t>1) CLIMATE JUSTICE </a:t>
            </a:r>
          </a:p>
          <a:p>
            <a:endParaRPr lang="de-DE" dirty="0"/>
          </a:p>
        </p:txBody>
      </p:sp>
      <p:pic>
        <p:nvPicPr>
          <p:cNvPr id="7" name="Picture 12"/>
          <p:cNvPicPr/>
          <p:nvPr/>
        </p:nvPicPr>
        <p:blipFill>
          <a:blip r:embed="rId4"/>
          <a:stretch/>
        </p:blipFill>
        <p:spPr bwMode="auto">
          <a:xfrm>
            <a:off x="10236200" y="0"/>
            <a:ext cx="3099600" cy="30996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 bwMode="auto">
          <a:xfrm>
            <a:off x="0" y="363600"/>
            <a:ext cx="13010760" cy="1022040"/>
          </a:xfrm>
          <a:prstGeom prst="rect">
            <a:avLst/>
          </a:prstGeom>
          <a:solidFill>
            <a:srgbClr val="C0661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08" name="CustomShape 2"/>
          <p:cNvSpPr/>
          <p:nvPr/>
        </p:nvSpPr>
        <p:spPr bwMode="auto">
          <a:xfrm>
            <a:off x="635000" y="1953399"/>
            <a:ext cx="12052800" cy="2882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spcBef>
                <a:spcPts val="1190"/>
              </a:spcBef>
              <a:spcAft>
                <a:spcPts val="992"/>
              </a:spcAft>
              <a:defRPr/>
            </a:pPr>
            <a:r>
              <a:rPr lang="de-DE" sz="3600" b="1" strike="noStrike" spc="52" dirty="0">
                <a:solidFill>
                  <a:srgbClr val="000000"/>
                </a:solidFill>
                <a:latin typeface="Aku &amp; Kamu"/>
                <a:ea typeface="Frutiger 55 Roman"/>
              </a:rPr>
              <a:t>EXRACTION OF FOSSILE ENERGY</a:t>
            </a:r>
          </a:p>
          <a:p>
            <a:pPr marL="571500" indent="-571500">
              <a:lnSpc>
                <a:spcPct val="100000"/>
              </a:lnSpc>
              <a:spcBef>
                <a:spcPts val="1190"/>
              </a:spcBef>
              <a:spcAft>
                <a:spcPts val="992"/>
              </a:spcAft>
              <a:buFont typeface="Arial" panose="020B0604020202020204" pitchFamily="34" charset="0"/>
              <a:buChar char="•"/>
              <a:defRPr/>
            </a:pPr>
            <a:r>
              <a:rPr lang="de-DE" sz="3600" dirty="0">
                <a:latin typeface="Aku &amp; Kamu"/>
              </a:rPr>
              <a:t>DESTRUCTION OF LIVELIHOODS, ESPECIALLY IN THE GLOBAL SOUTH AND ON INDIGENOUS TERRITORIES</a:t>
            </a:r>
            <a:endParaRPr lang="de-DE" sz="3600" b="0" strike="noStrike" spc="52" dirty="0">
              <a:solidFill>
                <a:srgbClr val="000000"/>
              </a:solidFill>
              <a:latin typeface="Aku &amp; Kamu"/>
              <a:ea typeface="Frutiger 55 Roman"/>
            </a:endParaRPr>
          </a:p>
          <a:p>
            <a:pPr marL="571500" indent="-571500">
              <a:lnSpc>
                <a:spcPct val="100000"/>
              </a:lnSpc>
              <a:spcBef>
                <a:spcPts val="1190"/>
              </a:spcBef>
              <a:spcAft>
                <a:spcPts val="992"/>
              </a:spcAft>
              <a:buFont typeface="Arial" panose="020B0604020202020204" pitchFamily="34" charset="0"/>
              <a:buChar char="•"/>
              <a:defRPr/>
            </a:pPr>
            <a:r>
              <a:rPr lang="de-DE" sz="3600" spc="52" dirty="0">
                <a:solidFill>
                  <a:srgbClr val="000000"/>
                </a:solidFill>
                <a:latin typeface="Aku &amp; Kamu"/>
                <a:ea typeface="Frutiger 55 Roman"/>
              </a:rPr>
              <a:t>Profits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  <a:ea typeface="Frutiger 55 Roman"/>
              </a:rPr>
              <a:t>for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  <a:ea typeface="Frutiger 55 Roman"/>
              </a:rPr>
              <a:t>companies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  <a:ea typeface="Frutiger 55 Roman"/>
              </a:rPr>
              <a:t>,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  <a:ea typeface="Frutiger 55 Roman"/>
              </a:rPr>
              <a:t>primarily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  <a:ea typeface="Frutiger 55 Roman"/>
              </a:rPr>
              <a:t>From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  <a:ea typeface="Frutiger 55 Roman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  <a:ea typeface="Frutiger 55 Roman"/>
              </a:rPr>
              <a:t>the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  <a:ea typeface="Frutiger 55 Roman"/>
              </a:rPr>
              <a:t> global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  <a:ea typeface="Frutiger 55 Roman"/>
              </a:rPr>
              <a:t>north</a:t>
            </a:r>
            <a:endParaRPr lang="de-DE" sz="1800" b="0" strike="noStrike" spc="-1" dirty="0">
              <a:latin typeface="Aku &amp; Kamu"/>
            </a:endParaRPr>
          </a:p>
        </p:txBody>
      </p:sp>
      <p:sp>
        <p:nvSpPr>
          <p:cNvPr id="409" name="CustomShape 3"/>
          <p:cNvSpPr/>
          <p:nvPr/>
        </p:nvSpPr>
        <p:spPr bwMode="auto">
          <a:xfrm>
            <a:off x="403920" y="408046"/>
            <a:ext cx="863712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5400" b="0" strike="noStrike" spc="-1" dirty="0">
                <a:solidFill>
                  <a:schemeClr val="bg1"/>
                </a:solidFill>
                <a:latin typeface="Aku &amp; Kamu"/>
                <a:ea typeface="Aku &amp; Kamu"/>
              </a:rPr>
              <a:t>CLIMATE (</a:t>
            </a:r>
            <a:r>
              <a:rPr lang="en-US" sz="5400" b="0" strike="noStrike" spc="-1" dirty="0" err="1">
                <a:solidFill>
                  <a:schemeClr val="bg1"/>
                </a:solidFill>
                <a:latin typeface="Aku &amp; Kamu"/>
                <a:ea typeface="Aku &amp; Kamu"/>
              </a:rPr>
              <a:t>iN</a:t>
            </a:r>
            <a:r>
              <a:rPr lang="en-US" sz="5400" b="0" strike="noStrike" spc="-1" dirty="0">
                <a:solidFill>
                  <a:schemeClr val="bg1"/>
                </a:solidFill>
                <a:latin typeface="Aku &amp; Kamu"/>
                <a:ea typeface="Aku &amp; Kamu"/>
              </a:rPr>
              <a:t>)JUSTICE</a:t>
            </a:r>
            <a:endParaRPr lang="de-DE" sz="54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10" name="EG_1"/>
          <p:cNvPicPr/>
          <p:nvPr/>
        </p:nvPicPr>
        <p:blipFill>
          <a:blip r:embed="rId3"/>
          <a:stretch/>
        </p:blipFill>
        <p:spPr bwMode="auto">
          <a:xfrm>
            <a:off x="10789560" y="-511200"/>
            <a:ext cx="2520720" cy="2520720"/>
          </a:xfrm>
          <a:prstGeom prst="rect">
            <a:avLst/>
          </a:prstGeom>
          <a:ln w="12600">
            <a:noFill/>
          </a:ln>
        </p:spPr>
      </p:pic>
      <p:sp>
        <p:nvSpPr>
          <p:cNvPr id="8" name="CustomShape 2"/>
          <p:cNvSpPr/>
          <p:nvPr/>
        </p:nvSpPr>
        <p:spPr bwMode="auto">
          <a:xfrm>
            <a:off x="635000" y="5666602"/>
            <a:ext cx="12052800" cy="3990755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spcBef>
                <a:spcPts val="1190"/>
              </a:spcBef>
              <a:spcAft>
                <a:spcPts val="992"/>
              </a:spcAft>
              <a:defRPr/>
            </a:pPr>
            <a:r>
              <a:rPr lang="de-DE" sz="3600" b="1" strike="noStrike" spc="52" dirty="0">
                <a:solidFill>
                  <a:srgbClr val="000000"/>
                </a:solidFill>
                <a:latin typeface="Aku &amp; Kamu"/>
                <a:ea typeface="Frutiger 55 Roman"/>
              </a:rPr>
              <a:t>CLIMATE CRISIS</a:t>
            </a:r>
          </a:p>
          <a:p>
            <a:pPr marL="571500" indent="-571500">
              <a:lnSpc>
                <a:spcPct val="100000"/>
              </a:lnSpc>
              <a:spcBef>
                <a:spcPts val="1190"/>
              </a:spcBef>
              <a:spcAft>
                <a:spcPts val="992"/>
              </a:spcAft>
              <a:buFont typeface="Arial" panose="020B0604020202020204" pitchFamily="34" charset="0"/>
              <a:buChar char="•"/>
              <a:defRPr/>
            </a:pP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People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from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Global South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are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already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losing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their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livelihoods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due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to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climate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catastrophes</a:t>
            </a:r>
            <a:endParaRPr lang="de-DE" sz="3600" spc="52" dirty="0">
              <a:solidFill>
                <a:srgbClr val="000000"/>
              </a:solidFill>
              <a:latin typeface="Aku &amp; Kamu"/>
            </a:endParaRPr>
          </a:p>
          <a:p>
            <a:pPr marL="571500" indent="-571500">
              <a:lnSpc>
                <a:spcPct val="100000"/>
              </a:lnSpc>
              <a:spcBef>
                <a:spcPts val="1190"/>
              </a:spcBef>
              <a:spcAft>
                <a:spcPts val="992"/>
              </a:spcAft>
              <a:buFont typeface="Arial" panose="020B0604020202020204" pitchFamily="34" charset="0"/>
              <a:buChar char="•"/>
              <a:defRPr/>
            </a:pP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Europe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is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closing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itself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off,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allowing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thousands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of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people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to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die at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its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borders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, and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abolishing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human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right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to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asylum</a:t>
            </a:r>
            <a:endParaRPr lang="de-DE" sz="3600" spc="52" dirty="0">
              <a:solidFill>
                <a:srgbClr val="000000"/>
              </a:solidFill>
              <a:latin typeface="Aku &amp; Kam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 bwMode="auto">
          <a:xfrm>
            <a:off x="0" y="363600"/>
            <a:ext cx="13010760" cy="1022040"/>
          </a:xfrm>
          <a:prstGeom prst="rect">
            <a:avLst/>
          </a:prstGeom>
          <a:solidFill>
            <a:srgbClr val="C06616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08" name="CustomShape 2"/>
          <p:cNvSpPr/>
          <p:nvPr/>
        </p:nvSpPr>
        <p:spPr bwMode="auto">
          <a:xfrm>
            <a:off x="558800" y="3096399"/>
            <a:ext cx="12052800" cy="342649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For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over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500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years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,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there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has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been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resistance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against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this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colonial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,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capitalist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, and patriarchal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exploitation</a:t>
            </a:r>
            <a:br>
              <a:rPr lang="de-DE" sz="3600" spc="52" dirty="0">
                <a:solidFill>
                  <a:srgbClr val="000000"/>
                </a:solidFill>
                <a:latin typeface="Aku &amp; Kamu"/>
              </a:rPr>
            </a:br>
            <a:endParaRPr lang="de-DE" sz="3600" spc="52" dirty="0">
              <a:solidFill>
                <a:srgbClr val="000000"/>
              </a:solidFill>
              <a:latin typeface="Aku &amp; Kamu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We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aim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to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amplify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this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resistance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in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solidarity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AS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We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are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fighting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for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a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radical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change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in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the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system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 –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uncompromising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,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anticapitalist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, </a:t>
            </a:r>
            <a:r>
              <a:rPr lang="de-DE" sz="3600" spc="52" dirty="0" err="1">
                <a:solidFill>
                  <a:srgbClr val="000000"/>
                </a:solidFill>
                <a:latin typeface="Aku &amp; Kamu"/>
              </a:rPr>
              <a:t>anticolonial</a:t>
            </a:r>
            <a:r>
              <a:rPr lang="de-DE" sz="3600" spc="52" dirty="0">
                <a:solidFill>
                  <a:srgbClr val="000000"/>
                </a:solidFill>
                <a:latin typeface="Aku &amp; Kamu"/>
              </a:rPr>
              <a:t>.</a:t>
            </a:r>
          </a:p>
        </p:txBody>
      </p:sp>
      <p:sp>
        <p:nvSpPr>
          <p:cNvPr id="409" name="CustomShape 3"/>
          <p:cNvSpPr/>
          <p:nvPr/>
        </p:nvSpPr>
        <p:spPr bwMode="auto">
          <a:xfrm>
            <a:off x="403920" y="408046"/>
            <a:ext cx="863712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/>
            <a:r>
              <a:rPr lang="de-DE" sz="5400" dirty="0">
                <a:solidFill>
                  <a:srgbClr val="FFFFFF"/>
                </a:solidFill>
                <a:latin typeface="Aku &amp; Kamu"/>
              </a:rPr>
              <a:t>ANTI-COLONIAL </a:t>
            </a:r>
            <a:r>
              <a:rPr lang="de-DE" sz="5400" dirty="0" err="1">
                <a:solidFill>
                  <a:srgbClr val="FFFFFF"/>
                </a:solidFill>
                <a:latin typeface="Aku &amp; Kamu"/>
              </a:rPr>
              <a:t>Restistances</a:t>
            </a:r>
            <a:endParaRPr lang="de-DE" sz="5400" dirty="0">
              <a:solidFill>
                <a:srgbClr val="FFFFFF"/>
              </a:solidFill>
              <a:latin typeface="Aku &amp; Kamu"/>
            </a:endParaRPr>
          </a:p>
        </p:txBody>
      </p:sp>
      <p:pic>
        <p:nvPicPr>
          <p:cNvPr id="410" name="EG_1"/>
          <p:cNvPicPr/>
          <p:nvPr/>
        </p:nvPicPr>
        <p:blipFill>
          <a:blip r:embed="rId3"/>
          <a:stretch/>
        </p:blipFill>
        <p:spPr bwMode="auto">
          <a:xfrm>
            <a:off x="10789560" y="-511200"/>
            <a:ext cx="2520720" cy="25207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2" name="Picture 1_0"/>
          <p:cNvPicPr/>
          <p:nvPr/>
        </p:nvPicPr>
        <p:blipFill>
          <a:blip r:embed="rId2"/>
          <a:stretch/>
        </p:blipFill>
        <p:spPr bwMode="auto">
          <a:xfrm>
            <a:off x="0" y="0"/>
            <a:ext cx="13002840" cy="9751680"/>
          </a:xfrm>
          <a:prstGeom prst="rect">
            <a:avLst/>
          </a:prstGeom>
          <a:ln w="12600">
            <a:noFill/>
          </a:ln>
        </p:spPr>
      </p:pic>
      <p:pic>
        <p:nvPicPr>
          <p:cNvPr id="403" name="Grafik 2_1" descr="Ein Bild, das draußen, Ebene, Natur, Berg enthält.&#10;&#10;Automatisch generierte Beschreibung"/>
          <p:cNvPicPr/>
          <p:nvPr/>
        </p:nvPicPr>
        <p:blipFill>
          <a:blip r:embed="rId3"/>
          <a:srcRect r="1385"/>
          <a:stretch/>
        </p:blipFill>
        <p:spPr bwMode="auto">
          <a:xfrm>
            <a:off x="-28800" y="0"/>
            <a:ext cx="13308480" cy="975168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4_1"/>
          <p:cNvPicPr/>
          <p:nvPr/>
        </p:nvPicPr>
        <p:blipFill>
          <a:blip r:embed="rId4"/>
          <a:stretch/>
        </p:blipFill>
        <p:spPr bwMode="auto">
          <a:xfrm>
            <a:off x="9904320" y="-92160"/>
            <a:ext cx="3098519" cy="3098519"/>
          </a:xfrm>
          <a:prstGeom prst="rect">
            <a:avLst/>
          </a:prstGeom>
          <a:ln w="12600">
            <a:noFill/>
          </a:ln>
        </p:spPr>
      </p:pic>
      <p:sp>
        <p:nvSpPr>
          <p:cNvPr id="7" name="CustomShape 4"/>
          <p:cNvSpPr/>
          <p:nvPr/>
        </p:nvSpPr>
        <p:spPr bwMode="auto">
          <a:xfrm>
            <a:off x="0" y="7467600"/>
            <a:ext cx="13284200" cy="159228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ctr"/>
          <a:lstStyle/>
          <a:p>
            <a:pPr algn="ctr"/>
            <a:r>
              <a:rPr lang="de-DE" sz="5400" dirty="0">
                <a:solidFill>
                  <a:schemeClr val="bg1"/>
                </a:solidFill>
                <a:latin typeface="Aku &amp; Kamu"/>
              </a:rPr>
              <a:t>2) Frack off LNG!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 bwMode="auto">
          <a:xfrm>
            <a:off x="-5960" y="381000"/>
            <a:ext cx="13010760" cy="102204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09" name="CustomShape 3"/>
          <p:cNvSpPr/>
          <p:nvPr/>
        </p:nvSpPr>
        <p:spPr bwMode="auto">
          <a:xfrm>
            <a:off x="403920" y="408046"/>
            <a:ext cx="10822880" cy="933508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 err="1">
                <a:solidFill>
                  <a:schemeClr val="bg1"/>
                </a:solidFill>
                <a:latin typeface="Aku &amp; Kamu"/>
                <a:ea typeface="Aku &amp; Kamu"/>
              </a:rPr>
              <a:t>Frack</a:t>
            </a:r>
            <a:r>
              <a:rPr lang="en-US" sz="5400" b="0" strike="noStrike" spc="-1" dirty="0">
                <a:solidFill>
                  <a:schemeClr val="bg1"/>
                </a:solidFill>
                <a:latin typeface="Aku &amp; Kamu"/>
                <a:ea typeface="Aku &amp; Kamu"/>
              </a:rPr>
              <a:t> </a:t>
            </a:r>
            <a:r>
              <a:rPr lang="en-US" sz="5400" spc="-1" dirty="0">
                <a:solidFill>
                  <a:schemeClr val="bg1"/>
                </a:solidFill>
                <a:latin typeface="Aku &amp; Kamu"/>
                <a:ea typeface="Aku &amp; Kamu"/>
              </a:rPr>
              <a:t>off LNG! </a:t>
            </a:r>
            <a:endParaRPr lang="de-DE" sz="54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10" name="EG_1"/>
          <p:cNvPicPr/>
          <p:nvPr/>
        </p:nvPicPr>
        <p:blipFill>
          <a:blip r:embed="rId3"/>
          <a:stretch/>
        </p:blipFill>
        <p:spPr bwMode="auto">
          <a:xfrm>
            <a:off x="10789560" y="-511200"/>
            <a:ext cx="2520720" cy="2520720"/>
          </a:xfrm>
          <a:prstGeom prst="rect">
            <a:avLst/>
          </a:prstGeom>
          <a:ln w="12600">
            <a:noFill/>
          </a:ln>
        </p:spPr>
      </p:pic>
      <p:pic>
        <p:nvPicPr>
          <p:cNvPr id="1026" name="Picture 2" descr="Energy &amp; Climate Intelligence Unit | Fracking in the UK">
            <a:extLst>
              <a:ext uri="{FF2B5EF4-FFF2-40B4-BE49-F238E27FC236}">
                <a16:creationId xmlns:a16="http://schemas.microsoft.com/office/drawing/2014/main" id="{1B58FADE-5435-E0A7-CEBC-B99167F0E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08" y="2295240"/>
            <a:ext cx="10354624" cy="69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88" name="CustomShape 2"/>
          <p:cNvSpPr/>
          <p:nvPr/>
        </p:nvSpPr>
        <p:spPr bwMode="auto">
          <a:xfrm>
            <a:off x="404280" y="418680"/>
            <a:ext cx="12195000" cy="9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Liquified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Natural Gas (LNG)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489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sp>
        <p:nvSpPr>
          <p:cNvPr id="490" name="TextShape 3"/>
          <p:cNvSpPr txBox="1"/>
          <p:nvPr/>
        </p:nvSpPr>
        <p:spPr bwMode="auto">
          <a:xfrm>
            <a:off x="704480" y="2261160"/>
            <a:ext cx="11594600" cy="62811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b="0" strike="noStrike" spc="-1" dirty="0">
                <a:solidFill>
                  <a:srgbClr val="000000"/>
                </a:solidFill>
                <a:latin typeface="Aku &amp; Kamu"/>
                <a:ea typeface="DejaVu Sans"/>
                <a:cs typeface="Arial"/>
              </a:rPr>
              <a:t>Hat Temperaturen um -162°C</a:t>
            </a:r>
            <a:endParaRPr lang="de-DE" sz="2800" b="0" strike="noStrike" spc="-1" dirty="0">
              <a:solidFill>
                <a:srgbClr val="000000"/>
              </a:solidFill>
              <a:latin typeface="Aku &amp; Kamu"/>
              <a:cs typeface="Arial"/>
            </a:endParaRPr>
          </a:p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Operates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at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temperatures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around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-162°C </a:t>
            </a:r>
          </a:p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Requires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only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1/600th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of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volume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of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normal gas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Mainly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used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for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shipping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or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as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highly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compressed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fuel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</a:p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Due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to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Russian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war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of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aggression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in Ukraine, LNG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in high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demand</a:t>
            </a:r>
            <a:endParaRPr lang="de-DE" sz="2800" spc="-1" dirty="0">
              <a:solidFill>
                <a:srgbClr val="000000"/>
              </a:solidFill>
              <a:latin typeface="Aku &amp; Kamu"/>
              <a:cs typeface="Arial"/>
            </a:endParaRPr>
          </a:p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A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significant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portion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of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previously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required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natural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gas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came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from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Russia, and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import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of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LNG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from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other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countries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intended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to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change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that</a:t>
            </a:r>
            <a:endParaRPr lang="de-DE" sz="2800" spc="-1" dirty="0">
              <a:solidFill>
                <a:srgbClr val="000000"/>
              </a:solidFill>
              <a:latin typeface="Aku &amp; Kamu"/>
              <a:cs typeface="Arial"/>
            </a:endParaRPr>
          </a:p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The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majority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of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LNG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imported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from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United States (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mostly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from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Texas),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with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other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countries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including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Qatar, Nigeria, and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Algeria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Even </a:t>
            </a:r>
          </a:p>
          <a:p>
            <a:pPr marL="457560" indent="-457200">
              <a:spcBef>
                <a:spcPts val="1001"/>
              </a:spcBef>
              <a:spcAft>
                <a:spcPts val="10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German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government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considers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LNG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produced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through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fracking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to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be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just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as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harmful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to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climate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,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or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even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more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so,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than</a:t>
            </a:r>
            <a:r>
              <a:rPr lang="de-DE" sz="2800" spc="-1" dirty="0">
                <a:solidFill>
                  <a:srgbClr val="000000"/>
                </a:solidFill>
                <a:latin typeface="Aku &amp; Kamu"/>
                <a:cs typeface="Arial"/>
              </a:rPr>
              <a:t> </a:t>
            </a:r>
            <a:r>
              <a:rPr lang="de-DE" sz="2800" spc="-1" dirty="0" err="1">
                <a:solidFill>
                  <a:srgbClr val="000000"/>
                </a:solidFill>
                <a:latin typeface="Aku &amp; Kamu"/>
                <a:cs typeface="Arial"/>
              </a:rPr>
              <a:t>coal</a:t>
            </a:r>
            <a:endParaRPr lang="de-DE" sz="2800" spc="-1" dirty="0">
              <a:solidFill>
                <a:srgbClr val="000000"/>
              </a:solidFill>
              <a:latin typeface="Aku &amp; Kamu"/>
              <a:cs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defRPr/>
            </a:pPr>
            <a:endParaRPr lang="de-DE" sz="2800" spc="-1" dirty="0">
              <a:solidFill>
                <a:srgbClr val="000000"/>
              </a:solidFill>
              <a:latin typeface="Aku &amp; Kamu"/>
              <a:cs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defRPr/>
            </a:pPr>
            <a:endParaRPr lang="de-DE" sz="2800" spc="-1" dirty="0">
              <a:solidFill>
                <a:srgbClr val="000000"/>
              </a:solidFill>
              <a:latin typeface="Aku &amp; Kamu"/>
              <a:cs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defRPr/>
            </a:pPr>
            <a:endParaRPr lang="de-DE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 bwMode="auto">
          <a:xfrm>
            <a:off x="0" y="363600"/>
            <a:ext cx="13011840" cy="1023120"/>
          </a:xfrm>
          <a:prstGeom prst="rect">
            <a:avLst/>
          </a:prstGeom>
          <a:solidFill>
            <a:srgbClr val="FF0000"/>
          </a:solidFill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488" name="CustomShape 2"/>
          <p:cNvSpPr/>
          <p:nvPr/>
        </p:nvSpPr>
        <p:spPr bwMode="auto">
          <a:xfrm>
            <a:off x="404280" y="418680"/>
            <a:ext cx="12195000" cy="92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b="0" strike="noStrike" spc="-1" dirty="0" err="1">
                <a:solidFill>
                  <a:srgbClr val="FFFFFF"/>
                </a:solidFill>
                <a:latin typeface="Aku &amp; Kamu"/>
                <a:ea typeface="Aku &amp; Kamu"/>
              </a:rPr>
              <a:t>Liquified</a:t>
            </a:r>
            <a:r>
              <a:rPr lang="en-US" sz="5400" b="0" strike="noStrike" spc="-1" dirty="0">
                <a:solidFill>
                  <a:srgbClr val="FFFFFF"/>
                </a:solidFill>
                <a:latin typeface="Aku &amp; Kamu"/>
                <a:ea typeface="Aku &amp; Kamu"/>
              </a:rPr>
              <a:t> Natural Gas (LNG)</a:t>
            </a:r>
            <a:endParaRPr lang="de-DE" sz="5400" b="0" strike="noStrike" spc="-1" dirty="0">
              <a:latin typeface="Arial"/>
            </a:endParaRPr>
          </a:p>
        </p:txBody>
      </p:sp>
      <p:pic>
        <p:nvPicPr>
          <p:cNvPr id="489" name="EG_logo.png"/>
          <p:cNvPicPr/>
          <p:nvPr/>
        </p:nvPicPr>
        <p:blipFill>
          <a:blip r:embed="rId2"/>
          <a:stretch/>
        </p:blipFill>
        <p:spPr bwMode="auto">
          <a:xfrm>
            <a:off x="10789920" y="-510840"/>
            <a:ext cx="2521800" cy="2521800"/>
          </a:xfrm>
          <a:prstGeom prst="rect">
            <a:avLst/>
          </a:prstGeom>
          <a:ln w="12600"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4D0E776-3A1C-79D5-04CC-D8B780659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0" y="1800734"/>
            <a:ext cx="10531044" cy="263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quefied Natural Gas: from extraction to regasification | Eni">
            <a:extLst>
              <a:ext uri="{FF2B5EF4-FFF2-40B4-BE49-F238E27FC236}">
                <a16:creationId xmlns:a16="http://schemas.microsoft.com/office/drawing/2014/main" id="{0430268F-61ED-9C9D-EE7E-C0A1509E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6" y="4574283"/>
            <a:ext cx="4680903" cy="48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1187</Words>
  <Application>Microsoft Macintosh PowerPoint</Application>
  <DocSecurity>0</DocSecurity>
  <PresentationFormat>Benutzerdefiniert</PresentationFormat>
  <Paragraphs>136</Paragraphs>
  <Slides>25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25</vt:i4>
      </vt:variant>
    </vt:vector>
  </HeadingPairs>
  <TitlesOfParts>
    <vt:vector size="41" baseType="lpstr">
      <vt:lpstr>Aku &amp; Kamu</vt:lpstr>
      <vt:lpstr>Aku&amp;Kamu</vt:lpstr>
      <vt:lpstr>Arial</vt:lpstr>
      <vt:lpstr>Circular Std Book Italic</vt:lpstr>
      <vt:lpstr>Frutiger 55 Roman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cp:keywords/>
  <dc:description/>
  <cp:lastModifiedBy>Microsoft Office User</cp:lastModifiedBy>
  <cp:revision>2</cp:revision>
  <dcterms:created xsi:type="dcterms:W3CDTF">2023-08-17T16:15:04Z</dcterms:created>
  <dcterms:modified xsi:type="dcterms:W3CDTF">2023-08-22T18:10:13Z</dcterms:modified>
  <cp:category/>
  <dc:identifier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27</vt:i4>
  </property>
  <property fmtid="{D5CDD505-2E9C-101B-9397-08002B2CF9AE}" pid="8" name="PresentationFormat">
    <vt:lpwstr>Benutzerdefiniert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63</vt:i4>
  </property>
</Properties>
</file>