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713" r:id="rId4"/>
    <p:sldMasterId id="2147483726" r:id="rId5"/>
    <p:sldMasterId id="2147483752" r:id="rId6"/>
    <p:sldMasterId id="2147483765" r:id="rId7"/>
  </p:sldMasterIdLst>
  <p:notesMasterIdLst>
    <p:notesMasterId r:id="rId34"/>
  </p:notesMasterIdLst>
  <p:sldIdLst>
    <p:sldId id="256" r:id="rId8"/>
    <p:sldId id="257" r:id="rId9"/>
    <p:sldId id="351" r:id="rId10"/>
    <p:sldId id="324" r:id="rId11"/>
    <p:sldId id="259" r:id="rId12"/>
    <p:sldId id="326" r:id="rId13"/>
    <p:sldId id="258" r:id="rId14"/>
    <p:sldId id="331" r:id="rId15"/>
    <p:sldId id="272" r:id="rId16"/>
    <p:sldId id="346" r:id="rId17"/>
    <p:sldId id="282" r:id="rId18"/>
    <p:sldId id="290" r:id="rId19"/>
    <p:sldId id="352" r:id="rId20"/>
    <p:sldId id="345" r:id="rId21"/>
    <p:sldId id="338" r:id="rId22"/>
    <p:sldId id="339" r:id="rId23"/>
    <p:sldId id="337" r:id="rId24"/>
    <p:sldId id="343" r:id="rId25"/>
    <p:sldId id="348" r:id="rId26"/>
    <p:sldId id="269" r:id="rId27"/>
    <p:sldId id="334" r:id="rId28"/>
    <p:sldId id="299" r:id="rId29"/>
    <p:sldId id="350" r:id="rId30"/>
    <p:sldId id="315" r:id="rId31"/>
    <p:sldId id="319" r:id="rId32"/>
    <p:sldId id="323" r:id="rId33"/>
  </p:sldIdLst>
  <p:sldSz cx="13004800" cy="9753600"/>
  <p:notesSz cx="13004800" cy="97536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C732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020" autoAdjust="0"/>
  </p:normalViewPr>
  <p:slideViewPr>
    <p:cSldViewPr>
      <p:cViewPr varScale="1">
        <p:scale>
          <a:sx n="72" d="100"/>
          <a:sy n="72" d="100"/>
        </p:scale>
        <p:origin x="1944"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380" name="PlaceHolder 1"/>
          <p:cNvSpPr>
            <a:spLocks noGrp="1" noRot="1" noChangeAspect="1"/>
          </p:cNvSpPr>
          <p:nvPr>
            <p:ph type="sldImg"/>
          </p:nvPr>
        </p:nvSpPr>
        <p:spPr bwMode="auto">
          <a:xfrm>
            <a:off x="216000" y="812520"/>
            <a:ext cx="7127280" cy="4008960"/>
          </a:xfrm>
          <a:prstGeom prst="rect">
            <a:avLst/>
          </a:prstGeom>
        </p:spPr>
        <p:txBody>
          <a:bodyPr lIns="0" tIns="0" rIns="0" bIns="0" anchor="ctr">
            <a:noAutofit/>
          </a:bodyPr>
          <a:lstStyle/>
          <a:p>
            <a:pPr>
              <a:defRPr/>
            </a:pPr>
            <a:r>
              <a:rPr lang="de-DE" sz="1800" b="0" strike="noStrike" spc="-1">
                <a:solidFill>
                  <a:srgbClr val="000000"/>
                </a:solidFill>
                <a:latin typeface="Arial"/>
              </a:rPr>
              <a:t>Folie mittels Klicken verschieben</a:t>
            </a:r>
            <a:endParaRPr/>
          </a:p>
        </p:txBody>
      </p:sp>
      <p:sp>
        <p:nvSpPr>
          <p:cNvPr id="381" name="PlaceHolder 2"/>
          <p:cNvSpPr>
            <a:spLocks noGrp="1"/>
          </p:cNvSpPr>
          <p:nvPr>
            <p:ph type="body"/>
          </p:nvPr>
        </p:nvSpPr>
        <p:spPr bwMode="auto">
          <a:xfrm>
            <a:off x="756000" y="5078520"/>
            <a:ext cx="6047640" cy="4811039"/>
          </a:xfrm>
          <a:prstGeom prst="rect">
            <a:avLst/>
          </a:prstGeom>
        </p:spPr>
        <p:txBody>
          <a:bodyPr lIns="0" tIns="0" rIns="0" bIns="0">
            <a:noAutofit/>
          </a:bodyPr>
          <a:lstStyle/>
          <a:p>
            <a:pPr>
              <a:defRPr/>
            </a:pPr>
            <a:r>
              <a:rPr lang="de-DE" sz="2000" b="0" strike="noStrike" spc="-1">
                <a:latin typeface="Arial"/>
              </a:rPr>
              <a:t>Format der Notizen mittels Klicken bearbeiten</a:t>
            </a:r>
            <a:endParaRPr/>
          </a:p>
        </p:txBody>
      </p:sp>
      <p:sp>
        <p:nvSpPr>
          <p:cNvPr id="382" name="PlaceHolder 3"/>
          <p:cNvSpPr>
            <a:spLocks noGrp="1"/>
          </p:cNvSpPr>
          <p:nvPr>
            <p:ph type="hdr"/>
          </p:nvPr>
        </p:nvSpPr>
        <p:spPr bwMode="auto">
          <a:xfrm>
            <a:off x="0" y="0"/>
            <a:ext cx="3280680" cy="534240"/>
          </a:xfrm>
          <a:prstGeom prst="rect">
            <a:avLst/>
          </a:prstGeom>
        </p:spPr>
        <p:txBody>
          <a:bodyPr lIns="0" tIns="0" rIns="0" bIns="0">
            <a:noAutofit/>
          </a:bodyPr>
          <a:lstStyle/>
          <a:p>
            <a:pPr>
              <a:defRPr/>
            </a:pPr>
            <a:r>
              <a:rPr lang="de-DE" sz="1400" b="0" strike="noStrike" spc="-1">
                <a:latin typeface="Times New Roman"/>
              </a:rPr>
              <a:t>&lt;Kopfzeile&gt;</a:t>
            </a:r>
            <a:endParaRPr/>
          </a:p>
        </p:txBody>
      </p:sp>
      <p:sp>
        <p:nvSpPr>
          <p:cNvPr id="383" name="PlaceHolder 4"/>
          <p:cNvSpPr>
            <a:spLocks noGrp="1"/>
          </p:cNvSpPr>
          <p:nvPr>
            <p:ph type="dt"/>
          </p:nvPr>
        </p:nvSpPr>
        <p:spPr bwMode="auto">
          <a:xfrm>
            <a:off x="4278960" y="0"/>
            <a:ext cx="3280680" cy="534240"/>
          </a:xfrm>
          <a:prstGeom prst="rect">
            <a:avLst/>
          </a:prstGeom>
        </p:spPr>
        <p:txBody>
          <a:bodyPr lIns="0" tIns="0" rIns="0" bIns="0">
            <a:noAutofit/>
          </a:bodyPr>
          <a:lstStyle/>
          <a:p>
            <a:pPr algn="r">
              <a:defRPr/>
            </a:pPr>
            <a:r>
              <a:rPr lang="de-DE" sz="1400" b="0" strike="noStrike" spc="-1">
                <a:latin typeface="Times New Roman"/>
              </a:rPr>
              <a:t>&lt;Datum/Uhrzeit&gt;</a:t>
            </a:r>
            <a:endParaRPr/>
          </a:p>
        </p:txBody>
      </p:sp>
      <p:sp>
        <p:nvSpPr>
          <p:cNvPr id="384" name="PlaceHolder 5"/>
          <p:cNvSpPr>
            <a:spLocks noGrp="1"/>
          </p:cNvSpPr>
          <p:nvPr>
            <p:ph type="ftr"/>
          </p:nvPr>
        </p:nvSpPr>
        <p:spPr bwMode="auto">
          <a:xfrm>
            <a:off x="0" y="10157400"/>
            <a:ext cx="3280680" cy="534240"/>
          </a:xfrm>
          <a:prstGeom prst="rect">
            <a:avLst/>
          </a:prstGeom>
        </p:spPr>
        <p:txBody>
          <a:bodyPr lIns="0" tIns="0" rIns="0" bIns="0" anchor="b">
            <a:noAutofit/>
          </a:bodyPr>
          <a:lstStyle/>
          <a:p>
            <a:pPr>
              <a:defRPr/>
            </a:pPr>
            <a:r>
              <a:rPr lang="de-DE" sz="1400" b="0" strike="noStrike" spc="-1">
                <a:latin typeface="Times New Roman"/>
              </a:rPr>
              <a:t>&lt;Fußzeile&gt;</a:t>
            </a:r>
            <a:endParaRPr/>
          </a:p>
        </p:txBody>
      </p:sp>
      <p:sp>
        <p:nvSpPr>
          <p:cNvPr id="385" name="PlaceHolder 6"/>
          <p:cNvSpPr>
            <a:spLocks noGrp="1"/>
          </p:cNvSpPr>
          <p:nvPr>
            <p:ph type="sldNum"/>
          </p:nvPr>
        </p:nvSpPr>
        <p:spPr bwMode="auto">
          <a:xfrm>
            <a:off x="4278960" y="10157400"/>
            <a:ext cx="3280680" cy="534240"/>
          </a:xfrm>
          <a:prstGeom prst="rect">
            <a:avLst/>
          </a:prstGeom>
        </p:spPr>
        <p:txBody>
          <a:bodyPr lIns="0" tIns="0" rIns="0" bIns="0" anchor="b">
            <a:noAutofit/>
          </a:bodyPr>
          <a:lstStyle/>
          <a:p>
            <a:pPr algn="r">
              <a:defRPr/>
            </a:pPr>
            <a:fld id="{48C51B70-EDA7-4D75-B5DF-DF37757F1C87}" type="slidenum">
              <a:rPr lang="de-DE" sz="1400" b="0" strike="noStrike" spc="-1">
                <a:latin typeface="Times New Roman"/>
              </a:rPr>
              <a:pPr algn="r">
                <a:defRPr/>
              </a:pPr>
              <a:t>‹Nr.›</a:t>
            </a:fld>
            <a:endParaRPr lang="de-DE"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idx="10"/>
          </p:nvPr>
        </p:nvSpPr>
        <p:spPr/>
        <p:txBody>
          <a:bodyPr/>
          <a:lstStyle/>
          <a:p>
            <a:pPr algn="r">
              <a:defRPr/>
            </a:pPr>
            <a:fld id="{48C51B70-EDA7-4D75-B5DF-DF37757F1C87}" type="slidenum">
              <a:rPr lang="de-DE" sz="1400" b="0" strike="noStrike" spc="-1" smtClean="0">
                <a:latin typeface="Times New Roman"/>
              </a:rPr>
              <a:pPr algn="r">
                <a:defRPr/>
              </a:pPr>
              <a:t>4</a:t>
            </a:fld>
            <a:endParaRPr lang="de-DE" sz="14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defRPr/>
            </a:pPr>
            <a:fld id="{48C51B70-EDA7-4D75-B5DF-DF37757F1C87}" type="slidenum">
              <a:rPr lang="de-DE" sz="1400" b="0" strike="noStrike" spc="-1" smtClean="0">
                <a:latin typeface="Times New Roman"/>
              </a:rPr>
              <a:pPr algn="r">
                <a:defRPr/>
              </a:pPr>
              <a:t>22</a:t>
            </a:fld>
            <a:endParaRPr lang="de-DE" sz="1400" b="0" strike="noStrike" spc="-1">
              <a:latin typeface="Times New Roman"/>
            </a:endParaRPr>
          </a:p>
        </p:txBody>
      </p:sp>
    </p:spTree>
    <p:extLst>
      <p:ext uri="{BB962C8B-B14F-4D97-AF65-F5344CB8AC3E}">
        <p14:creationId xmlns:p14="http://schemas.microsoft.com/office/powerpoint/2010/main" val="312070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idx="10"/>
          </p:nvPr>
        </p:nvSpPr>
        <p:spPr/>
        <p:txBody>
          <a:bodyPr/>
          <a:lstStyle/>
          <a:p>
            <a:pPr algn="r">
              <a:defRPr/>
            </a:pPr>
            <a:fld id="{48C51B70-EDA7-4D75-B5DF-DF37757F1C87}" type="slidenum">
              <a:rPr lang="de-DE" sz="1400" b="0" strike="noStrike" spc="-1" smtClean="0">
                <a:latin typeface="Times New Roman"/>
              </a:rPr>
              <a:pPr algn="r">
                <a:defRPr/>
              </a:pPr>
              <a:t>23</a:t>
            </a:fld>
            <a:endParaRPr lang="de-DE" sz="14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17" name="PlaceHolder 1"/>
          <p:cNvSpPr>
            <a:spLocks noGrp="1" noRot="1" noChangeAspect="1"/>
          </p:cNvSpPr>
          <p:nvPr>
            <p:ph type="sldImg"/>
          </p:nvPr>
        </p:nvSpPr>
        <p:spPr bwMode="auto">
          <a:xfrm>
            <a:off x="1106488" y="812800"/>
            <a:ext cx="5345112" cy="4008438"/>
          </a:xfrm>
          <a:prstGeom prst="rect">
            <a:avLst/>
          </a:prstGeom>
        </p:spPr>
      </p:sp>
      <p:sp>
        <p:nvSpPr>
          <p:cNvPr id="818" name="PlaceHolder 2"/>
          <p:cNvSpPr>
            <a:spLocks noGrp="1"/>
          </p:cNvSpPr>
          <p:nvPr>
            <p:ph type="body"/>
          </p:nvPr>
        </p:nvSpPr>
        <p:spPr bwMode="auto">
          <a:xfrm>
            <a:off x="756000" y="5078520"/>
            <a:ext cx="6047280" cy="4810680"/>
          </a:xfrm>
          <a:prstGeom prst="rect">
            <a:avLst/>
          </a:prstGeom>
        </p:spPr>
        <p:txBody>
          <a:bodyPr lIns="0" tIns="0" rIns="0" bIns="0">
            <a:noAutofit/>
          </a:bodyPr>
          <a:lstStyle/>
          <a:p>
            <a:pPr marL="216000" indent="-216000">
              <a:lnSpc>
                <a:spcPct val="100000"/>
              </a:lnSpc>
              <a:defRPr/>
            </a:pPr>
            <a:endParaRPr lang="de-DE" sz="2000" b="0" strike="noStrike" spc="-1" dirty="0">
              <a:latin typeface="Arial"/>
            </a:endParaRPr>
          </a:p>
        </p:txBody>
      </p:sp>
      <p:sp>
        <p:nvSpPr>
          <p:cNvPr id="819" name="TextShape 3"/>
          <p:cNvSpPr txBox="1"/>
          <p:nvPr/>
        </p:nvSpPr>
        <p:spPr bwMode="auto">
          <a:xfrm>
            <a:off x="4278960" y="10157400"/>
            <a:ext cx="3280320" cy="533880"/>
          </a:xfrm>
          <a:prstGeom prst="rect">
            <a:avLst/>
          </a:prstGeom>
          <a:noFill/>
          <a:ln w="0">
            <a:noFill/>
          </a:ln>
        </p:spPr>
        <p:txBody>
          <a:bodyPr lIns="0" tIns="0" rIns="0" bIns="0" anchor="b">
            <a:noAutofit/>
          </a:bodyPr>
          <a:lstStyle/>
          <a:p>
            <a:pPr algn="r">
              <a:lnSpc>
                <a:spcPct val="100000"/>
              </a:lnSpc>
              <a:defRPr/>
            </a:pPr>
            <a:fld id="{C66F1267-A90A-43BB-A85A-9913A2F13A79}" type="slidenum">
              <a:rPr lang="en-US" sz="1400" b="0" strike="noStrike" spc="-1">
                <a:solidFill>
                  <a:srgbClr val="000000"/>
                </a:solidFill>
                <a:latin typeface="Times New Roman"/>
                <a:ea typeface="+mn-ea"/>
              </a:rPr>
              <a:pPr algn="r">
                <a:lnSpc>
                  <a:spcPct val="100000"/>
                </a:lnSpc>
                <a:defRPr/>
              </a:pPr>
              <a:t>25</a:t>
            </a:fld>
            <a:endParaRPr lang="de-DE" sz="14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0" name="PlaceHolder 1"/>
          <p:cNvSpPr>
            <a:spLocks noGrp="1" noRot="1" noChangeAspect="1"/>
          </p:cNvSpPr>
          <p:nvPr>
            <p:ph type="sldImg"/>
          </p:nvPr>
        </p:nvSpPr>
        <p:spPr bwMode="auto">
          <a:xfrm>
            <a:off x="1143000" y="685800"/>
            <a:ext cx="4570413" cy="3427413"/>
          </a:xfrm>
          <a:prstGeom prst="rect">
            <a:avLst/>
          </a:prstGeom>
        </p:spPr>
      </p:sp>
      <p:sp>
        <p:nvSpPr>
          <p:cNvPr id="741" name="PlaceHolder 2"/>
          <p:cNvSpPr>
            <a:spLocks noGrp="1"/>
          </p:cNvSpPr>
          <p:nvPr>
            <p:ph type="body"/>
          </p:nvPr>
        </p:nvSpPr>
        <p:spPr bwMode="auto">
          <a:xfrm>
            <a:off x="914400" y="4343400"/>
            <a:ext cx="5027400" cy="4113000"/>
          </a:xfrm>
          <a:prstGeom prst="rect">
            <a:avLst/>
          </a:prstGeom>
        </p:spPr>
        <p:txBody>
          <a:bodyPr lIns="90000" tIns="45000" rIns="90000" bIns="45000">
            <a:noAutofit/>
          </a:bodyPr>
          <a:lstStyle/>
          <a:p>
            <a:pPr marL="216000" indent="-214560">
              <a:lnSpc>
                <a:spcPct val="100000"/>
              </a:lnSpc>
              <a:tabLst>
                <a:tab pos="0" algn="l"/>
              </a:tabLst>
              <a:defRPr/>
            </a:pPr>
            <a:endParaRPr lang="de-DE" sz="20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0" name="PlaceHolder 1"/>
          <p:cNvSpPr>
            <a:spLocks noGrp="1" noRot="1" noChangeAspect="1"/>
          </p:cNvSpPr>
          <p:nvPr>
            <p:ph type="sldImg"/>
          </p:nvPr>
        </p:nvSpPr>
        <p:spPr bwMode="auto">
          <a:xfrm>
            <a:off x="1143000" y="685800"/>
            <a:ext cx="4570413" cy="3427413"/>
          </a:xfrm>
          <a:prstGeom prst="rect">
            <a:avLst/>
          </a:prstGeom>
        </p:spPr>
      </p:sp>
      <p:sp>
        <p:nvSpPr>
          <p:cNvPr id="741" name="PlaceHolder 2"/>
          <p:cNvSpPr>
            <a:spLocks noGrp="1"/>
          </p:cNvSpPr>
          <p:nvPr>
            <p:ph type="body"/>
          </p:nvPr>
        </p:nvSpPr>
        <p:spPr bwMode="auto">
          <a:xfrm>
            <a:off x="914400" y="4343400"/>
            <a:ext cx="5027400" cy="4113000"/>
          </a:xfrm>
          <a:prstGeom prst="rect">
            <a:avLst/>
          </a:prstGeom>
        </p:spPr>
        <p:txBody>
          <a:bodyPr lIns="90000" tIns="45000" rIns="90000" bIns="45000">
            <a:noAutofit/>
          </a:bodyPr>
          <a:lstStyle/>
          <a:p>
            <a:pPr marL="216000" indent="-214560">
              <a:lnSpc>
                <a:spcPct val="100000"/>
              </a:lnSpc>
              <a:tabLst>
                <a:tab pos="0" algn="l"/>
              </a:tabLst>
              <a:defRPr/>
            </a:pPr>
            <a:endParaRPr lang="de-DE" sz="2000" b="0" strike="noStrike" spc="-1" dirty="0">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40" name="PlaceHolder 1"/>
          <p:cNvSpPr>
            <a:spLocks noGrp="1" noRot="1" noChangeAspect="1"/>
          </p:cNvSpPr>
          <p:nvPr>
            <p:ph type="sldImg"/>
          </p:nvPr>
        </p:nvSpPr>
        <p:spPr bwMode="auto">
          <a:xfrm>
            <a:off x="1143000" y="685800"/>
            <a:ext cx="4570413" cy="3427413"/>
          </a:xfrm>
          <a:prstGeom prst="rect">
            <a:avLst/>
          </a:prstGeom>
        </p:spPr>
      </p:sp>
      <p:sp>
        <p:nvSpPr>
          <p:cNvPr id="741" name="PlaceHolder 2"/>
          <p:cNvSpPr>
            <a:spLocks noGrp="1"/>
          </p:cNvSpPr>
          <p:nvPr>
            <p:ph type="body"/>
          </p:nvPr>
        </p:nvSpPr>
        <p:spPr bwMode="auto">
          <a:xfrm>
            <a:off x="914400" y="4343400"/>
            <a:ext cx="5027400" cy="4113000"/>
          </a:xfrm>
          <a:prstGeom prst="rect">
            <a:avLst/>
          </a:prstGeom>
        </p:spPr>
        <p:txBody>
          <a:bodyPr lIns="90000" tIns="45000" rIns="90000" bIns="45000">
            <a:noAutofit/>
          </a:bodyPr>
          <a:lstStyle/>
          <a:p>
            <a:pPr marL="216000" indent="-214560">
              <a:lnSpc>
                <a:spcPct val="100000"/>
              </a:lnSpc>
              <a:tabLst>
                <a:tab pos="0" algn="l"/>
              </a:tabLst>
              <a:defRPr/>
            </a:pPr>
            <a:endParaRPr lang="de-DE" sz="2000" b="0" strike="noStrike" spc="-1"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sz="1800" dirty="0">
                <a:effectLst/>
                <a:latin typeface="OfficinaSans"/>
              </a:rPr>
              <a:t>Den angeblichen Klimavorteil im Vergleich zu Kohle verliert Erdgas, sobald </a:t>
            </a:r>
            <a:r>
              <a:rPr lang="de-DE" sz="1800" b="1" dirty="0">
                <a:effectLst/>
                <a:latin typeface="OfficinaSans"/>
              </a:rPr>
              <a:t>zwischen 2,4 und 3,2 Prozent des </a:t>
            </a:r>
            <a:r>
              <a:rPr lang="de-DE" sz="1800" b="1" dirty="0" err="1">
                <a:effectLst/>
                <a:latin typeface="OfficinaSans"/>
              </a:rPr>
              <a:t>geförderten</a:t>
            </a:r>
            <a:r>
              <a:rPr lang="de-DE" sz="1800" b="1" dirty="0">
                <a:effectLst/>
                <a:latin typeface="OfficinaSans"/>
              </a:rPr>
              <a:t> Erdgases ungenutzt in die </a:t>
            </a:r>
            <a:r>
              <a:rPr lang="de-DE" sz="1800" b="1" dirty="0" err="1">
                <a:effectLst/>
                <a:latin typeface="OfficinaSans"/>
              </a:rPr>
              <a:t>Atmosphäre</a:t>
            </a:r>
            <a:r>
              <a:rPr lang="de-DE" sz="1800" b="1" dirty="0">
                <a:effectLst/>
                <a:latin typeface="OfficinaSans"/>
              </a:rPr>
              <a:t> gelangen</a:t>
            </a:r>
          </a:p>
          <a:p>
            <a:pPr marL="171450" marR="0" lvl="0" indent="-171450" algn="l" defTabSz="914400" eaLnBrk="1" fontAlgn="auto" latinLnBrk="0" hangingPunct="1">
              <a:lnSpc>
                <a:spcPct val="100000"/>
              </a:lnSpc>
              <a:spcBef>
                <a:spcPts val="0"/>
              </a:spcBef>
              <a:spcAft>
                <a:spcPts val="0"/>
              </a:spcAft>
              <a:buClrTx/>
              <a:buSzTx/>
              <a:buFontTx/>
              <a:buChar char="-"/>
              <a:tabLst/>
              <a:defRPr/>
            </a:pPr>
            <a:endParaRPr lang="de-DE" sz="1800" dirty="0">
              <a:effectLst/>
              <a:latin typeface="OfficinaSans"/>
            </a:endParaRP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sz="1800" dirty="0">
                <a:effectLst/>
                <a:latin typeface="OfficinaSans"/>
              </a:rPr>
              <a:t> Allerdings </a:t>
            </a:r>
            <a:r>
              <a:rPr lang="de-DE" sz="1800" dirty="0" err="1">
                <a:effectLst/>
                <a:latin typeface="OfficinaSans"/>
              </a:rPr>
              <a:t>lässt</a:t>
            </a:r>
            <a:r>
              <a:rPr lang="de-DE" sz="1800" dirty="0">
                <a:effectLst/>
                <a:latin typeface="OfficinaSans"/>
              </a:rPr>
              <a:t> sich die </a:t>
            </a:r>
            <a:r>
              <a:rPr lang="de-DE" sz="1800" dirty="0" err="1">
                <a:effectLst/>
                <a:latin typeface="OfficinaSans"/>
              </a:rPr>
              <a:t>Leckagerate</a:t>
            </a:r>
            <a:r>
              <a:rPr lang="de-DE" sz="1800" dirty="0">
                <a:effectLst/>
                <a:latin typeface="OfficinaSans"/>
              </a:rPr>
              <a:t> wahrscheinlich nur </a:t>
            </a:r>
            <a:r>
              <a:rPr lang="de-DE" sz="1800" b="1" dirty="0">
                <a:effectLst/>
                <a:latin typeface="OfficinaSans"/>
              </a:rPr>
              <a:t>auf maximal 3,8 Prozent reduzieren</a:t>
            </a:r>
          </a:p>
          <a:p>
            <a:pPr marL="171450" marR="0" lvl="0" indent="-171450" algn="l" defTabSz="914400" eaLnBrk="1" fontAlgn="auto" latinLnBrk="0" hangingPunct="1">
              <a:lnSpc>
                <a:spcPct val="100000"/>
              </a:lnSpc>
              <a:spcBef>
                <a:spcPts val="0"/>
              </a:spcBef>
              <a:spcAft>
                <a:spcPts val="0"/>
              </a:spcAft>
              <a:buClrTx/>
              <a:buSzTx/>
              <a:buFontTx/>
              <a:buChar char="-"/>
              <a:tabLst/>
              <a:defRPr/>
            </a:pPr>
            <a:endParaRPr lang="de-DE" sz="1800" b="1" dirty="0">
              <a:effectLst/>
              <a:latin typeface="OfficinaSans"/>
            </a:endParaRP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sz="1800" dirty="0" err="1">
                <a:effectLst/>
                <a:latin typeface="OfficinaSans"/>
              </a:rPr>
              <a:t>Für</a:t>
            </a:r>
            <a:r>
              <a:rPr lang="de-DE" sz="1800" dirty="0">
                <a:effectLst/>
                <a:latin typeface="OfficinaSans"/>
              </a:rPr>
              <a:t> den Export ist es oft notwendig, das Gas </a:t>
            </a:r>
            <a:r>
              <a:rPr lang="de-DE" sz="1800" dirty="0" err="1">
                <a:effectLst/>
                <a:latin typeface="OfficinaSans"/>
              </a:rPr>
              <a:t>flüssig</a:t>
            </a:r>
            <a:r>
              <a:rPr lang="de-DE" sz="1800" dirty="0">
                <a:effectLst/>
                <a:latin typeface="OfficinaSans"/>
              </a:rPr>
              <a:t> – als LNG – zu transportieren und nach Ankunft wieder zu </a:t>
            </a:r>
            <a:r>
              <a:rPr lang="de-DE" sz="1800" dirty="0" err="1">
                <a:effectLst/>
                <a:latin typeface="OfficinaSans"/>
              </a:rPr>
              <a:t>regasifizieren</a:t>
            </a:r>
            <a:r>
              <a:rPr lang="de-DE" sz="1800" dirty="0">
                <a:effectLst/>
                <a:latin typeface="OfficinaSans"/>
              </a:rPr>
              <a:t> = Diese Prozesse verbrauchen 10 - 25 Prozent des Energiegehaltes</a:t>
            </a:r>
            <a:endParaRPr lang="de-DE" dirty="0"/>
          </a:p>
          <a:p>
            <a:pPr marL="171450" marR="0" lvl="0" indent="-171450" algn="l" defTabSz="914400" eaLnBrk="1" fontAlgn="auto" latinLnBrk="0" hangingPunct="1">
              <a:lnSpc>
                <a:spcPct val="100000"/>
              </a:lnSpc>
              <a:spcBef>
                <a:spcPts val="0"/>
              </a:spcBef>
              <a:spcAft>
                <a:spcPts val="0"/>
              </a:spcAft>
              <a:buClrTx/>
              <a:buSzTx/>
              <a:buFontTx/>
              <a:buChar char="-"/>
              <a:tabLst/>
              <a:defRPr/>
            </a:pPr>
            <a:endParaRPr lang="de-DE" b="1" dirty="0"/>
          </a:p>
          <a:p>
            <a:pPr marL="171450" indent="-171450">
              <a:buFontTx/>
              <a:buChar char="-"/>
            </a:pPr>
            <a:endParaRPr lang="de-DE" dirty="0"/>
          </a:p>
        </p:txBody>
      </p:sp>
      <p:sp>
        <p:nvSpPr>
          <p:cNvPr id="4" name="Foliennummernplatzhalter 3"/>
          <p:cNvSpPr>
            <a:spLocks noGrp="1"/>
          </p:cNvSpPr>
          <p:nvPr>
            <p:ph type="sldNum"/>
          </p:nvPr>
        </p:nvSpPr>
        <p:spPr/>
        <p:txBody>
          <a:bodyPr/>
          <a:lstStyle/>
          <a:p>
            <a:pPr algn="r">
              <a:defRPr/>
            </a:pPr>
            <a:fld id="{48C51B70-EDA7-4D75-B5DF-DF37757F1C87}" type="slidenum">
              <a:rPr lang="de-DE" sz="1400" b="0" strike="noStrike" spc="-1" smtClean="0">
                <a:latin typeface="Times New Roman"/>
              </a:rPr>
              <a:pPr algn="r">
                <a:defRPr/>
              </a:pPr>
              <a:t>9</a:t>
            </a:fld>
            <a:endParaRPr lang="de-DE" sz="1400" b="0" strike="noStrike" spc="-1">
              <a:latin typeface="Times New Roman"/>
            </a:endParaRPr>
          </a:p>
        </p:txBody>
      </p:sp>
    </p:spTree>
    <p:extLst>
      <p:ext uri="{BB962C8B-B14F-4D97-AF65-F5344CB8AC3E}">
        <p14:creationId xmlns:p14="http://schemas.microsoft.com/office/powerpoint/2010/main" val="32602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0" name="PlaceHolder 1"/>
          <p:cNvSpPr>
            <a:spLocks noGrp="1" noRot="1" noChangeAspect="1"/>
          </p:cNvSpPr>
          <p:nvPr>
            <p:ph type="sldImg"/>
          </p:nvPr>
        </p:nvSpPr>
        <p:spPr bwMode="auto">
          <a:xfrm>
            <a:off x="1106488" y="812800"/>
            <a:ext cx="5345112" cy="4008438"/>
          </a:xfrm>
          <a:prstGeom prst="rect">
            <a:avLst/>
          </a:prstGeom>
        </p:spPr>
      </p:sp>
      <p:sp>
        <p:nvSpPr>
          <p:cNvPr id="771" name="PlaceHolder 2"/>
          <p:cNvSpPr>
            <a:spLocks noGrp="1"/>
          </p:cNvSpPr>
          <p:nvPr>
            <p:ph type="body"/>
          </p:nvPr>
        </p:nvSpPr>
        <p:spPr bwMode="auto">
          <a:xfrm>
            <a:off x="756000" y="5078520"/>
            <a:ext cx="6047280" cy="4810680"/>
          </a:xfrm>
          <a:prstGeom prst="rect">
            <a:avLst/>
          </a:prstGeom>
        </p:spPr>
        <p:txBody>
          <a:bodyPr lIns="0" tIns="0" rIns="0" bIns="0">
            <a:noAutofit/>
          </a:bodyPr>
          <a:lstStyle/>
          <a:p>
            <a:pPr marL="216000" indent="-216000">
              <a:lnSpc>
                <a:spcPct val="100000"/>
              </a:lnSpc>
              <a:defRPr/>
            </a:pPr>
            <a:endParaRPr dirty="0"/>
          </a:p>
        </p:txBody>
      </p:sp>
      <p:sp>
        <p:nvSpPr>
          <p:cNvPr id="772" name="TextShape 3"/>
          <p:cNvSpPr txBox="1"/>
          <p:nvPr/>
        </p:nvSpPr>
        <p:spPr bwMode="auto">
          <a:xfrm>
            <a:off x="4278960" y="10157400"/>
            <a:ext cx="3280320" cy="533880"/>
          </a:xfrm>
          <a:prstGeom prst="rect">
            <a:avLst/>
          </a:prstGeom>
          <a:noFill/>
          <a:ln w="0">
            <a:noFill/>
          </a:ln>
        </p:spPr>
        <p:txBody>
          <a:bodyPr lIns="0" tIns="0" rIns="0" bIns="0" anchor="b">
            <a:noAutofit/>
          </a:bodyPr>
          <a:lstStyle/>
          <a:p>
            <a:pPr algn="r">
              <a:lnSpc>
                <a:spcPct val="100000"/>
              </a:lnSpc>
              <a:defRPr/>
            </a:pPr>
            <a:fld id="{1B78016D-5886-49E6-BE54-A1ED0AAF1AD8}" type="slidenum">
              <a:rPr lang="en-US" sz="1400" b="0" strike="noStrike" spc="-1">
                <a:solidFill>
                  <a:srgbClr val="000000"/>
                </a:solidFill>
                <a:latin typeface="Times New Roman"/>
                <a:ea typeface="+mn-ea"/>
              </a:rPr>
              <a:pPr algn="r">
                <a:lnSpc>
                  <a:spcPct val="100000"/>
                </a:lnSpc>
                <a:defRPr/>
              </a:pPr>
              <a:t>11</a:t>
            </a:fld>
            <a:endParaRPr lang="de-DE" sz="14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8" name="PlaceHolder 1"/>
          <p:cNvSpPr>
            <a:spLocks noGrp="1" noRot="1" noChangeAspect="1"/>
          </p:cNvSpPr>
          <p:nvPr>
            <p:ph type="sldImg"/>
          </p:nvPr>
        </p:nvSpPr>
        <p:spPr bwMode="auto">
          <a:xfrm>
            <a:off x="1106488" y="812800"/>
            <a:ext cx="5345112" cy="4008438"/>
          </a:xfrm>
          <a:prstGeom prst="rect">
            <a:avLst/>
          </a:prstGeom>
        </p:spPr>
      </p:sp>
      <p:sp>
        <p:nvSpPr>
          <p:cNvPr id="789" name="PlaceHolder 2"/>
          <p:cNvSpPr>
            <a:spLocks noGrp="1"/>
          </p:cNvSpPr>
          <p:nvPr>
            <p:ph type="body"/>
          </p:nvPr>
        </p:nvSpPr>
        <p:spPr bwMode="auto">
          <a:xfrm>
            <a:off x="756000" y="5078520"/>
            <a:ext cx="6047280" cy="4810680"/>
          </a:xfrm>
          <a:prstGeom prst="rect">
            <a:avLst/>
          </a:prstGeom>
        </p:spPr>
        <p:txBody>
          <a:bodyPr lIns="0" tIns="0" rIns="0" bIns="0">
            <a:noAutofit/>
          </a:bodyPr>
          <a:lstStyle/>
          <a:p>
            <a:pPr marL="285750" marR="0" lvl="0" indent="-285750" algn="l" defTabSz="914400" eaLnBrk="1" fontAlgn="auto" latinLnBrk="0" hangingPunct="1">
              <a:lnSpc>
                <a:spcPct val="100000"/>
              </a:lnSpc>
              <a:spcBef>
                <a:spcPts val="0"/>
              </a:spcBef>
              <a:spcAft>
                <a:spcPts val="0"/>
              </a:spcAft>
              <a:buClrTx/>
              <a:buSzTx/>
              <a:buFontTx/>
              <a:buChar char="-"/>
              <a:tabLst/>
              <a:defRPr/>
            </a:pPr>
            <a:r>
              <a:rPr lang="de-DE" sz="1800" dirty="0" err="1">
                <a:effectLst/>
                <a:latin typeface="TimesNewRomanPSMT"/>
              </a:rPr>
              <a:t>Umweltschützer</a:t>
            </a:r>
            <a:r>
              <a:rPr lang="de-DE" sz="1800" dirty="0">
                <a:effectLst/>
                <a:latin typeface="TimesNewRomanPSMT"/>
              </a:rPr>
              <a:t>*innen aus indigenen Communities, die sich der Industrie in den Weg stellen, werden verfolgt und ermordet</a:t>
            </a:r>
            <a:br>
              <a:rPr lang="de-DE" sz="1800" dirty="0">
                <a:effectLst/>
                <a:latin typeface="TimesNewRomanPSMT"/>
              </a:rPr>
            </a:br>
            <a:endParaRPr lang="de-DE" sz="1800" dirty="0">
              <a:effectLst/>
              <a:latin typeface="TimesNewRomanPSMT"/>
            </a:endParaRPr>
          </a:p>
          <a:p>
            <a:pPr marL="285750" marR="0" lvl="0" indent="-285750" algn="l" defTabSz="914400" eaLnBrk="1" fontAlgn="auto" latinLnBrk="0" hangingPunct="1">
              <a:lnSpc>
                <a:spcPct val="100000"/>
              </a:lnSpc>
              <a:spcBef>
                <a:spcPts val="0"/>
              </a:spcBef>
              <a:spcAft>
                <a:spcPts val="0"/>
              </a:spcAft>
              <a:buClrTx/>
              <a:buSzTx/>
              <a:buFontTx/>
              <a:buChar char="-"/>
              <a:tabLst/>
              <a:defRPr/>
            </a:pPr>
            <a:r>
              <a:rPr lang="de-DE" sz="1800" dirty="0">
                <a:effectLst/>
                <a:latin typeface="TimesNewRomanPSMT"/>
              </a:rPr>
              <a:t>Ihr Land wird zur Profitmaximierung der fossilen Konzerne vergiftet und verwertet</a:t>
            </a:r>
            <a:br>
              <a:rPr lang="de-DE" sz="1800" dirty="0">
                <a:effectLst/>
                <a:latin typeface="TimesNewRomanPSMT"/>
              </a:rPr>
            </a:br>
            <a:endParaRPr lang="de-DE" sz="1800" dirty="0">
              <a:effectLst/>
              <a:latin typeface="TimesNewRomanPSMT"/>
            </a:endParaRPr>
          </a:p>
          <a:p>
            <a:pPr marL="285750" marR="0" lvl="0" indent="-285750" algn="l" defTabSz="914400" eaLnBrk="1" fontAlgn="auto" latinLnBrk="0" hangingPunct="1">
              <a:lnSpc>
                <a:spcPct val="100000"/>
              </a:lnSpc>
              <a:spcBef>
                <a:spcPts val="0"/>
              </a:spcBef>
              <a:spcAft>
                <a:spcPts val="0"/>
              </a:spcAft>
              <a:buClrTx/>
              <a:buSzTx/>
              <a:buFontTx/>
              <a:buChar char="-"/>
              <a:tabLst/>
              <a:defRPr/>
            </a:pPr>
            <a:r>
              <a:rPr lang="de-DE" sz="1800" dirty="0">
                <a:effectLst/>
                <a:latin typeface="TimesNewRomanPSMT"/>
              </a:rPr>
              <a:t>Die hohe Nachfrage aus Europa </a:t>
            </a:r>
            <a:r>
              <a:rPr lang="de-DE" sz="1800" dirty="0" err="1">
                <a:effectLst/>
                <a:latin typeface="TimesNewRomanPSMT"/>
              </a:rPr>
              <a:t>lässt</a:t>
            </a:r>
            <a:r>
              <a:rPr lang="de-DE" sz="1800" dirty="0">
                <a:effectLst/>
                <a:latin typeface="TimesNewRomanPSMT"/>
              </a:rPr>
              <a:t> die Gaspreise explodieren, wodurch es in </a:t>
            </a:r>
            <a:r>
              <a:rPr lang="de-DE" sz="1800" dirty="0" err="1">
                <a:effectLst/>
                <a:latin typeface="TimesNewRomanPSMT"/>
              </a:rPr>
              <a:t>Ländern</a:t>
            </a:r>
            <a:r>
              <a:rPr lang="de-DE" sz="1800" dirty="0">
                <a:effectLst/>
                <a:latin typeface="TimesNewRomanPSMT"/>
              </a:rPr>
              <a:t> des Globalen </a:t>
            </a:r>
            <a:r>
              <a:rPr lang="de-DE" sz="1800" dirty="0" err="1">
                <a:effectLst/>
                <a:latin typeface="TimesNewRomanPSMT"/>
              </a:rPr>
              <a:t>Südens</a:t>
            </a:r>
            <a:r>
              <a:rPr lang="de-DE" sz="1800" dirty="0">
                <a:effectLst/>
                <a:latin typeface="TimesNewRomanPSMT"/>
              </a:rPr>
              <a:t> zu </a:t>
            </a:r>
            <a:r>
              <a:rPr lang="de-DE" sz="1800" dirty="0" err="1">
                <a:effectLst/>
                <a:latin typeface="TimesNewRomanPSMT"/>
              </a:rPr>
              <a:t>Stromausfällen</a:t>
            </a:r>
            <a:r>
              <a:rPr lang="de-DE" sz="1800" dirty="0">
                <a:effectLst/>
                <a:latin typeface="TimesNewRomanPSMT"/>
              </a:rPr>
              <a:t> kommt</a:t>
            </a:r>
            <a:br>
              <a:rPr lang="de-DE" sz="1800" dirty="0">
                <a:effectLst/>
                <a:latin typeface="TimesNewRomanPSMT"/>
              </a:rPr>
            </a:br>
            <a:endParaRPr lang="de-DE" sz="1800" dirty="0">
              <a:effectLst/>
              <a:latin typeface="TimesNewRomanPSMT"/>
            </a:endParaRPr>
          </a:p>
          <a:p>
            <a:pPr marL="285750" marR="0" lvl="0" indent="-285750" algn="l" defTabSz="914400" eaLnBrk="1" fontAlgn="auto" latinLnBrk="0" hangingPunct="1">
              <a:lnSpc>
                <a:spcPct val="100000"/>
              </a:lnSpc>
              <a:spcBef>
                <a:spcPts val="0"/>
              </a:spcBef>
              <a:spcAft>
                <a:spcPts val="0"/>
              </a:spcAft>
              <a:buClrTx/>
              <a:buSzTx/>
              <a:buFontTx/>
              <a:buChar char="-"/>
              <a:tabLst/>
              <a:defRPr/>
            </a:pPr>
            <a:r>
              <a:rPr lang="de-DE" sz="4400" dirty="0">
                <a:effectLst/>
              </a:rPr>
              <a:t>LNG Lieferanten erfüllen Lieferverträge mit dem Globalen Süden nicht mehr, da sie deutlich mehr Profit machen, wenn sie an den </a:t>
            </a:r>
            <a:r>
              <a:rPr lang="de-DE" sz="4400" dirty="0" err="1">
                <a:effectLst/>
              </a:rPr>
              <a:t>Gloabel</a:t>
            </a:r>
            <a:r>
              <a:rPr lang="de-DE" sz="4400" dirty="0">
                <a:effectLst/>
              </a:rPr>
              <a:t> Norden verkaufen und die vergleichsweise minimale Vertragsstrafe zahlen</a:t>
            </a:r>
          </a:p>
          <a:p>
            <a:pPr marL="216000" marR="0" lvl="0" indent="-216000" algn="l" defTabSz="914400" eaLnBrk="1" fontAlgn="auto" latinLnBrk="0" hangingPunct="1">
              <a:lnSpc>
                <a:spcPct val="100000"/>
              </a:lnSpc>
              <a:spcBef>
                <a:spcPts val="0"/>
              </a:spcBef>
              <a:spcAft>
                <a:spcPts val="0"/>
              </a:spcAft>
              <a:buClrTx/>
              <a:buSzTx/>
              <a:buFontTx/>
              <a:buNone/>
              <a:tabLst/>
              <a:defRPr/>
            </a:pPr>
            <a:endParaRPr lang="de-DE" sz="3200" dirty="0">
              <a:effectLst/>
            </a:endParaRPr>
          </a:p>
          <a:p>
            <a:pPr marL="171450" indent="-171450">
              <a:buFontTx/>
              <a:buChar char="-"/>
            </a:pPr>
            <a:r>
              <a:rPr lang="de-DE" sz="2000" b="0" i="0" u="none" strike="noStrike" dirty="0">
                <a:solidFill>
                  <a:srgbClr val="404040"/>
                </a:solidFill>
                <a:effectLst/>
                <a:latin typeface="Open Sans" panose="020B0606030504020204" pitchFamily="34" charset="0"/>
              </a:rPr>
              <a:t>Neue Gasfelder gehen in die Produktion = neue Treibhausgasemissionen und neue langfristige fossile Abhängigkeiten</a:t>
            </a:r>
          </a:p>
          <a:p>
            <a:pPr marL="171450" indent="-171450">
              <a:buFontTx/>
              <a:buChar char="-"/>
            </a:pPr>
            <a:r>
              <a:rPr lang="de-DE" sz="2000" b="0" i="0" u="none" strike="noStrike" dirty="0">
                <a:solidFill>
                  <a:srgbClr val="404040"/>
                </a:solidFill>
                <a:effectLst/>
                <a:latin typeface="Open Sans" panose="020B0606030504020204" pitchFamily="34" charset="0"/>
              </a:rPr>
              <a:t>BIPOC und Globaler Süden am stärksten betroffen</a:t>
            </a:r>
          </a:p>
        </p:txBody>
      </p:sp>
      <p:sp>
        <p:nvSpPr>
          <p:cNvPr id="790" name="TextShape 3"/>
          <p:cNvSpPr txBox="1"/>
          <p:nvPr/>
        </p:nvSpPr>
        <p:spPr bwMode="auto">
          <a:xfrm>
            <a:off x="4278960" y="10157400"/>
            <a:ext cx="3280320" cy="533880"/>
          </a:xfrm>
          <a:prstGeom prst="rect">
            <a:avLst/>
          </a:prstGeom>
          <a:noFill/>
          <a:ln w="0">
            <a:noFill/>
          </a:ln>
        </p:spPr>
        <p:txBody>
          <a:bodyPr lIns="0" tIns="0" rIns="0" bIns="0" anchor="b">
            <a:noAutofit/>
          </a:bodyPr>
          <a:lstStyle/>
          <a:p>
            <a:pPr algn="r">
              <a:lnSpc>
                <a:spcPct val="100000"/>
              </a:lnSpc>
              <a:defRPr/>
            </a:pPr>
            <a:fld id="{CB0954A5-2099-4059-9D1C-167D5BF1A9F2}" type="slidenum">
              <a:rPr lang="en-US" sz="1400" b="0" strike="noStrike" spc="-1">
                <a:solidFill>
                  <a:srgbClr val="000000"/>
                </a:solidFill>
                <a:latin typeface="Times New Roman"/>
                <a:ea typeface="+mn-ea"/>
              </a:rPr>
              <a:pPr algn="r">
                <a:lnSpc>
                  <a:spcPct val="100000"/>
                </a:lnSpc>
                <a:defRPr/>
              </a:pPr>
              <a:t>12</a:t>
            </a:fld>
            <a:endParaRPr lang="de-DE" sz="14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rPr>
              <a:t>Studien sind sich einig: der Bau eines LNG-Terminals ist in Deutschland weder </a:t>
            </a:r>
            <a:r>
              <a:rPr lang="de-DE" sz="1800" dirty="0" err="1">
                <a:effectLst/>
                <a:latin typeface="Calibri" panose="020F0502020204030204" pitchFamily="34" charset="0"/>
              </a:rPr>
              <a:t>ökonomisch</a:t>
            </a:r>
            <a:r>
              <a:rPr lang="de-DE" sz="1800" dirty="0">
                <a:effectLst/>
                <a:latin typeface="Calibri" panose="020F0502020204030204" pitchFamily="34" charset="0"/>
              </a:rPr>
              <a:t> noch </a:t>
            </a:r>
            <a:r>
              <a:rPr lang="de-DE" sz="1800" dirty="0" err="1">
                <a:effectLst/>
                <a:latin typeface="Calibri" panose="020F0502020204030204" pitchFamily="34" charset="0"/>
              </a:rPr>
              <a:t>ökologisch</a:t>
            </a:r>
            <a:r>
              <a:rPr lang="de-DE" sz="1800" dirty="0">
                <a:effectLst/>
                <a:latin typeface="Calibri" panose="020F0502020204030204" pitchFamily="34" charset="0"/>
              </a:rPr>
              <a:t> sinnvoll und auch energiepolitisch nicht notwendig</a:t>
            </a:r>
            <a:endParaRPr lang="de-DE" dirty="0"/>
          </a:p>
          <a:p>
            <a:pPr marL="171450" indent="-171450">
              <a:buFontTx/>
              <a:buChar char="-"/>
            </a:pPr>
            <a:r>
              <a:rPr lang="de-DE" dirty="0"/>
              <a:t>Trotzdem LNG Beschleunigungsgesetz</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sz="1200" dirty="0">
                <a:latin typeface="Frutiger" panose="020B0500000000000000" pitchFamily="34" charset="0"/>
              </a:rPr>
              <a:t>9,8 Milliarden Euro: Ausbau von </a:t>
            </a:r>
            <a:r>
              <a:rPr lang="de-DE" sz="1800" dirty="0">
                <a:latin typeface="Frutiger" panose="020B0500000000000000" pitchFamily="34" charset="0"/>
              </a:rPr>
              <a:t>LNG Infrastruktur + fossiler Energien blockiert die </a:t>
            </a:r>
            <a:r>
              <a:rPr lang="de-DE" sz="1800" dirty="0">
                <a:effectLst/>
                <a:latin typeface="Calibri" panose="020F0502020204030204" pitchFamily="34" charset="0"/>
              </a:rPr>
              <a:t>konsequente Umsetzung der Energiewende, vor allem im Ausbau der Erneuerbaren und in der Reduktion der </a:t>
            </a:r>
            <a:r>
              <a:rPr lang="de-DE" sz="1800" dirty="0" err="1">
                <a:effectLst/>
                <a:latin typeface="Calibri" panose="020F0502020204030204" pitchFamily="34" charset="0"/>
              </a:rPr>
              <a:t>Energieverbräuche</a:t>
            </a:r>
            <a:br>
              <a:rPr lang="de-DE" dirty="0"/>
            </a:br>
            <a:br>
              <a:rPr lang="de-DE" dirty="0"/>
            </a:br>
            <a:r>
              <a:rPr lang="de-DE" dirty="0"/>
              <a:t>Folgen:</a:t>
            </a:r>
          </a:p>
          <a:p>
            <a:pPr marL="171450" indent="-171450">
              <a:buFontTx/>
              <a:buChar char="-"/>
            </a:pPr>
            <a:r>
              <a:rPr lang="de-DE" b="0" i="0" u="none" strike="noStrike" dirty="0">
                <a:solidFill>
                  <a:srgbClr val="404040"/>
                </a:solidFill>
                <a:effectLst/>
                <a:latin typeface="Open Sans" panose="020B0606030504020204" pitchFamily="34" charset="0"/>
              </a:rPr>
              <a:t>Fehlende Transparenz: Die Bundesregierung versucht zusammen mit Landesregierungen den Bau der Terminals teils ohne die eigentlich verpflichtenden Umweltprüfungen durchzupeitschen</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b="0" i="0" u="none" strike="noStrike" dirty="0">
                <a:solidFill>
                  <a:srgbClr val="404040"/>
                </a:solidFill>
                <a:effectLst/>
                <a:latin typeface="Open Sans" panose="020B0606030504020204" pitchFamily="34" charset="0"/>
              </a:rPr>
              <a:t>Beteiligung der Zivilgesellschaft und Bürgerinnen und Bürger kaum möglich = undemokratisch und gefährlich</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b="0" i="0" u="none" strike="noStrike" dirty="0">
                <a:solidFill>
                  <a:srgbClr val="404040"/>
                </a:solidFill>
                <a:effectLst/>
                <a:latin typeface="Open Sans" panose="020B0606030504020204" pitchFamily="34" charset="0"/>
              </a:rPr>
              <a:t>Für jedes Bauprojekt, für jeden größeren Windpark ist das Pflicht</a:t>
            </a:r>
          </a:p>
          <a:p>
            <a:pPr marL="171450" marR="0" lvl="0" indent="-171450" algn="l" defTabSz="914400" eaLnBrk="1" fontAlgn="auto" latinLnBrk="0" hangingPunct="1">
              <a:lnSpc>
                <a:spcPct val="100000"/>
              </a:lnSpc>
              <a:spcBef>
                <a:spcPts val="0"/>
              </a:spcBef>
              <a:spcAft>
                <a:spcPts val="0"/>
              </a:spcAft>
              <a:buClrTx/>
              <a:buSzTx/>
              <a:buFontTx/>
              <a:buChar char="-"/>
              <a:tabLst/>
              <a:defRPr/>
            </a:pPr>
            <a:endParaRPr lang="de-DE" b="0" i="0" u="none" strike="noStrike" dirty="0">
              <a:solidFill>
                <a:srgbClr val="404040"/>
              </a:solidFill>
              <a:effectLst/>
              <a:latin typeface="Open Sans" panose="020B0606030504020204" pitchFamily="34" charset="0"/>
            </a:endParaRP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de-DE" b="0" i="0" u="none" strike="noStrike" dirty="0">
                <a:solidFill>
                  <a:srgbClr val="404040"/>
                </a:solidFill>
                <a:effectLst/>
                <a:latin typeface="Open Sans" panose="020B0606030504020204" pitchFamily="34" charset="0"/>
              </a:rPr>
              <a:t>Die geplanten Importkapazitäten sind weit höher als der Anteil russischen Gases, der, wenn überhaupt, ersetzt werden müsste</a:t>
            </a:r>
          </a:p>
          <a:p>
            <a:pPr marL="171450" indent="-171450">
              <a:buFontTx/>
              <a:buChar char="-"/>
            </a:pPr>
            <a:r>
              <a:rPr lang="de-DE" b="0" i="0" u="none" strike="noStrike" dirty="0">
                <a:solidFill>
                  <a:srgbClr val="404040"/>
                </a:solidFill>
                <a:effectLst/>
                <a:latin typeface="Open Sans" panose="020B0606030504020204" pitchFamily="34" charset="0"/>
              </a:rPr>
              <a:t>Gesetz = unverhältnismäßig ist =&gt; Die Bundesregierung hat sich offenbar aufs Neue von der fossilen </a:t>
            </a:r>
            <a:r>
              <a:rPr lang="de-DE" b="0" i="0" u="none" strike="noStrike" dirty="0" err="1">
                <a:solidFill>
                  <a:srgbClr val="404040"/>
                </a:solidFill>
                <a:effectLst/>
                <a:latin typeface="Open Sans" panose="020B0606030504020204" pitchFamily="34" charset="0"/>
              </a:rPr>
              <a:t>Gaslobby</a:t>
            </a:r>
            <a:r>
              <a:rPr lang="de-DE" b="0" i="0" u="none" strike="noStrike" dirty="0">
                <a:solidFill>
                  <a:srgbClr val="404040"/>
                </a:solidFill>
                <a:effectLst/>
                <a:latin typeface="Open Sans" panose="020B0606030504020204" pitchFamily="34" charset="0"/>
              </a:rPr>
              <a:t> vor den Karren spannen lassen</a:t>
            </a:r>
          </a:p>
          <a:p>
            <a:pPr marL="171450" indent="-171450">
              <a:buFontTx/>
              <a:buChar char="-"/>
            </a:pPr>
            <a:r>
              <a:rPr lang="de-DE" b="0" i="0" u="none" strike="noStrike" dirty="0">
                <a:solidFill>
                  <a:srgbClr val="404040"/>
                </a:solidFill>
                <a:effectLst/>
                <a:latin typeface="Open Sans" panose="020B0606030504020204" pitchFamily="34" charset="0"/>
              </a:rPr>
              <a:t>Deutsche Umwelthilfe klagt nun gegen dieses Gesetz</a:t>
            </a:r>
            <a:br>
              <a:rPr lang="de-DE" dirty="0"/>
            </a:br>
            <a:endParaRPr lang="de-DE" dirty="0"/>
          </a:p>
        </p:txBody>
      </p:sp>
      <p:sp>
        <p:nvSpPr>
          <p:cNvPr id="4" name="Foliennummernplatzhalter 3"/>
          <p:cNvSpPr>
            <a:spLocks noGrp="1"/>
          </p:cNvSpPr>
          <p:nvPr>
            <p:ph type="sldNum"/>
          </p:nvPr>
        </p:nvSpPr>
        <p:spPr/>
        <p:txBody>
          <a:bodyPr/>
          <a:lstStyle/>
          <a:p>
            <a:pPr algn="r">
              <a:defRPr/>
            </a:pPr>
            <a:fld id="{48C51B70-EDA7-4D75-B5DF-DF37757F1C87}" type="slidenum">
              <a:rPr lang="de-DE" sz="1400" b="0" strike="noStrike" spc="-1" smtClean="0">
                <a:latin typeface="Times New Roman"/>
              </a:rPr>
              <a:pPr algn="r">
                <a:defRPr/>
              </a:pPr>
              <a:t>14</a:t>
            </a:fld>
            <a:endParaRPr lang="de-DE" sz="1400" b="0" strike="noStrike" spc="-1">
              <a:latin typeface="Times New Roman"/>
            </a:endParaRPr>
          </a:p>
        </p:txBody>
      </p:sp>
    </p:spTree>
    <p:extLst>
      <p:ext uri="{BB962C8B-B14F-4D97-AF65-F5344CB8AC3E}">
        <p14:creationId xmlns:p14="http://schemas.microsoft.com/office/powerpoint/2010/main" val="1936442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pPr marL="171450" indent="-171450">
              <a:buFontTx/>
              <a:buChar char="-"/>
            </a:pPr>
            <a:r>
              <a:rPr lang="de-DE" b="0" i="0" u="none" strike="noStrike" dirty="0">
                <a:solidFill>
                  <a:srgbClr val="404040"/>
                </a:solidFill>
                <a:effectLst/>
                <a:latin typeface="Open Sans" panose="020B0606030504020204" pitchFamily="34" charset="0"/>
              </a:rPr>
              <a:t>Durch den Terminalbau drohen massive Schäden für unser Klima und den sensiblen Lebensraum Nordsee. Geschützte Unterwasserbiotope drohen zerstört zu werden, die lauten Bauarbeiten können bei Deutschlands einzigem Wal, dem gefährdeten Schweinswal, dazu führen, dass den Tieren die Trommelfelle platzen und sie sterben. Um Versorgungssicherheit herzustellen, müssen wir jetzt zuallererst Energie einsparen und die Erneuerbaren ausbauen</a:t>
            </a:r>
          </a:p>
          <a:p>
            <a:pPr marL="171450" indent="-171450">
              <a:buFontTx/>
              <a:buChar char="-"/>
            </a:pPr>
            <a:endParaRPr lang="de-DE" dirty="0"/>
          </a:p>
        </p:txBody>
      </p:sp>
      <p:sp>
        <p:nvSpPr>
          <p:cNvPr id="4" name="Foliennummernplatzhalter 3"/>
          <p:cNvSpPr>
            <a:spLocks noGrp="1"/>
          </p:cNvSpPr>
          <p:nvPr>
            <p:ph type="sldNum"/>
          </p:nvPr>
        </p:nvSpPr>
        <p:spPr/>
        <p:txBody>
          <a:bodyPr/>
          <a:lstStyle/>
          <a:p>
            <a:pPr algn="r">
              <a:defRPr/>
            </a:pPr>
            <a:fld id="{48C51B70-EDA7-4D75-B5DF-DF37757F1C87}" type="slidenum">
              <a:rPr lang="de-DE" sz="1400" b="0" strike="noStrike" spc="-1" smtClean="0">
                <a:latin typeface="Times New Roman"/>
              </a:rPr>
              <a:pPr algn="r">
                <a:defRPr/>
              </a:pPr>
              <a:t>16</a:t>
            </a:fld>
            <a:endParaRPr lang="de-DE" sz="1400" b="0" strike="noStrike" spc="-1">
              <a:latin typeface="Times New Roman"/>
            </a:endParaRPr>
          </a:p>
        </p:txBody>
      </p:sp>
    </p:spTree>
    <p:extLst>
      <p:ext uri="{BB962C8B-B14F-4D97-AF65-F5344CB8AC3E}">
        <p14:creationId xmlns:p14="http://schemas.microsoft.com/office/powerpoint/2010/main" val="766858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2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4"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5"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26"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7"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8"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9"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0"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3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32"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3"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4"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5"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6"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7"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40"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41"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4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43"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4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45"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46"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48"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4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50"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51"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52"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3"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5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54"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55"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56"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5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58"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59"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60"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6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62"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63"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6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65"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66"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67"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68"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6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70"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71"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72"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73"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74"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75"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26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69"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270"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71"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27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73"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74"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7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5"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276"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27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78"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79"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80"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28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82"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83"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84"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28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86"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87"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88"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28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90"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91"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29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93"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94"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95"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96"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29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98"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99"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00"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01"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02"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303"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7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79"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80"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81"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6"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7"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8"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8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83"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84"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8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86"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8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88"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89"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90"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9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92"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93"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94"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9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96"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97"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98"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9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00"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01"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0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03"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04"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05"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06"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0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08"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09"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10"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11"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12"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13"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116"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17"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11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19"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120"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21"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22"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2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24"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2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26"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27"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28"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2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30"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31"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32"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3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34"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35"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36"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13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38"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39"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40"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41"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2"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3"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4"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0"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4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46"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7"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8"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9"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50"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51"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15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55"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156"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57"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15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59"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60"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6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62"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6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64"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65"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66"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6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68"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69"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70"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7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72"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73"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74"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2"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3"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4"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17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76"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77"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7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79"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0"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1"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2"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8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84"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5"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6"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7"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8"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9"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230"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31" name="PlaceHolder 2"/>
          <p:cNvSpPr>
            <a:spLocks noGrp="1"/>
          </p:cNvSpPr>
          <p:nvPr>
            <p:ph type="subTitle"/>
          </p:nvPr>
        </p:nvSpPr>
        <p:spPr bwMode="auto">
          <a:xfrm>
            <a:off x="650879" y="2282760"/>
            <a:ext cx="11700720" cy="565380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23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33"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23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35"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36"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3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238" name="PlaceHolder 1"/>
          <p:cNvSpPr>
            <a:spLocks noGrp="1"/>
          </p:cNvSpPr>
          <p:nvPr>
            <p:ph type="subTitle"/>
          </p:nvPr>
        </p:nvSpPr>
        <p:spPr bwMode="auto">
          <a:xfrm>
            <a:off x="650879" y="387720"/>
            <a:ext cx="11700720" cy="7550640"/>
          </a:xfrm>
          <a:prstGeom prst="rect">
            <a:avLst/>
          </a:prstGeom>
        </p:spPr>
        <p:txBody>
          <a:bodyPr lIns="0" tIns="0" rIns="0" bIns="0" anchor="ctr">
            <a:noAutofit/>
          </a:bodyPr>
          <a:lstStyle/>
          <a:p>
            <a:pPr algn="ctr">
              <a:defRPr/>
            </a:pPr>
            <a:endParaRPr lang="de-DE"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23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40"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41" name="PlaceHolder 3"/>
          <p:cNvSpPr>
            <a:spLocks noGrp="1"/>
          </p:cNvSpPr>
          <p:nvPr>
            <p:ph type="body"/>
          </p:nvPr>
        </p:nvSpPr>
        <p:spPr bwMode="auto">
          <a:xfrm>
            <a:off x="6646320"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42"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5"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16"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7"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18"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243"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44" name="PlaceHolder 2"/>
          <p:cNvSpPr>
            <a:spLocks noGrp="1"/>
          </p:cNvSpPr>
          <p:nvPr>
            <p:ph type="body"/>
          </p:nvPr>
        </p:nvSpPr>
        <p:spPr bwMode="auto">
          <a:xfrm>
            <a:off x="650879" y="2282760"/>
            <a:ext cx="5709600" cy="565380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45"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46" name="PlaceHolder 4"/>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247"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48"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49"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50"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251"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52" name="PlaceHolder 2"/>
          <p:cNvSpPr>
            <a:spLocks noGrp="1"/>
          </p:cNvSpPr>
          <p:nvPr>
            <p:ph type="body"/>
          </p:nvPr>
        </p:nvSpPr>
        <p:spPr bwMode="auto">
          <a:xfrm>
            <a:off x="650879" y="228276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53" name="PlaceHolder 3"/>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25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55"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56"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57" name="PlaceHolder 4"/>
          <p:cNvSpPr>
            <a:spLocks noGrp="1"/>
          </p:cNvSpPr>
          <p:nvPr>
            <p:ph type="body"/>
          </p:nvPr>
        </p:nvSpPr>
        <p:spPr bwMode="auto">
          <a:xfrm>
            <a:off x="650879"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58" name="PlaceHolder 5"/>
          <p:cNvSpPr>
            <a:spLocks noGrp="1"/>
          </p:cNvSpPr>
          <p:nvPr>
            <p:ph type="body"/>
          </p:nvPr>
        </p:nvSpPr>
        <p:spPr bwMode="auto">
          <a:xfrm>
            <a:off x="6646320" y="523620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25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60" name="PlaceHolder 2"/>
          <p:cNvSpPr>
            <a:spLocks noGrp="1"/>
          </p:cNvSpPr>
          <p:nvPr>
            <p:ph type="body"/>
          </p:nvPr>
        </p:nvSpPr>
        <p:spPr bwMode="auto">
          <a:xfrm>
            <a:off x="650879"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61" name="PlaceHolder 3"/>
          <p:cNvSpPr>
            <a:spLocks noGrp="1"/>
          </p:cNvSpPr>
          <p:nvPr>
            <p:ph type="body"/>
          </p:nvPr>
        </p:nvSpPr>
        <p:spPr bwMode="auto">
          <a:xfrm>
            <a:off x="46069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62" name="PlaceHolder 4"/>
          <p:cNvSpPr>
            <a:spLocks noGrp="1"/>
          </p:cNvSpPr>
          <p:nvPr>
            <p:ph type="body"/>
          </p:nvPr>
        </p:nvSpPr>
        <p:spPr bwMode="auto">
          <a:xfrm>
            <a:off x="8563320" y="228276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63" name="PlaceHolder 5"/>
          <p:cNvSpPr>
            <a:spLocks noGrp="1"/>
          </p:cNvSpPr>
          <p:nvPr>
            <p:ph type="body"/>
          </p:nvPr>
        </p:nvSpPr>
        <p:spPr bwMode="auto">
          <a:xfrm>
            <a:off x="650879"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64" name="PlaceHolder 6"/>
          <p:cNvSpPr>
            <a:spLocks noGrp="1"/>
          </p:cNvSpPr>
          <p:nvPr>
            <p:ph type="body"/>
          </p:nvPr>
        </p:nvSpPr>
        <p:spPr bwMode="auto">
          <a:xfrm>
            <a:off x="46069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65" name="PlaceHolder 7"/>
          <p:cNvSpPr>
            <a:spLocks noGrp="1"/>
          </p:cNvSpPr>
          <p:nvPr>
            <p:ph type="body"/>
          </p:nvPr>
        </p:nvSpPr>
        <p:spPr bwMode="auto">
          <a:xfrm>
            <a:off x="8563320" y="5236200"/>
            <a:ext cx="37674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9"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endParaRPr lang="de-DE" sz="1800" b="0" strike="noStrike" spc="-1">
              <a:solidFill>
                <a:srgbClr val="000000"/>
              </a:solidFill>
              <a:latin typeface="Arial"/>
            </a:endParaRPr>
          </a:p>
        </p:txBody>
      </p:sp>
      <p:sp>
        <p:nvSpPr>
          <p:cNvPr id="20" name="PlaceHolder 2"/>
          <p:cNvSpPr>
            <a:spLocks noGrp="1"/>
          </p:cNvSpPr>
          <p:nvPr>
            <p:ph type="body"/>
          </p:nvPr>
        </p:nvSpPr>
        <p:spPr bwMode="auto">
          <a:xfrm>
            <a:off x="650879"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1" name="PlaceHolder 3"/>
          <p:cNvSpPr>
            <a:spLocks noGrp="1"/>
          </p:cNvSpPr>
          <p:nvPr>
            <p:ph type="body"/>
          </p:nvPr>
        </p:nvSpPr>
        <p:spPr bwMode="auto">
          <a:xfrm>
            <a:off x="6646320" y="2282760"/>
            <a:ext cx="570960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
        <p:nvSpPr>
          <p:cNvPr id="22" name="PlaceHolder 4"/>
          <p:cNvSpPr>
            <a:spLocks noGrp="1"/>
          </p:cNvSpPr>
          <p:nvPr>
            <p:ph type="body"/>
          </p:nvPr>
        </p:nvSpPr>
        <p:spPr bwMode="auto">
          <a:xfrm>
            <a:off x="650879" y="5236200"/>
            <a:ext cx="11700720" cy="2696760"/>
          </a:xfrm>
          <a:prstGeom prst="rect">
            <a:avLst/>
          </a:prstGeom>
        </p:spPr>
        <p:txBody>
          <a:bodyPr lIns="0" tIns="0" rIns="0" bIns="0">
            <a:normAutofit/>
          </a:bodyPr>
          <a:lstStyle/>
          <a:p>
            <a:pPr>
              <a:defRPr/>
            </a:pPr>
            <a:endParaRPr lang="de-DE"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r>
              <a:rPr lang="de-DE" sz="4400" b="0" strike="noStrike" spc="-1">
                <a:solidFill>
                  <a:srgbClr val="000000"/>
                </a:solidFill>
                <a:latin typeface="Arial"/>
              </a:rPr>
              <a:t>Format des Titeltextes durch Klicken bearbeiten</a:t>
            </a:r>
            <a:endParaRPr/>
          </a:p>
        </p:txBody>
      </p:sp>
      <p:sp>
        <p:nvSpPr>
          <p:cNvPr id="3"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2800" b="0" strike="noStrike" spc="-1">
                <a:solidFill>
                  <a:srgbClr val="000000"/>
                </a:solidFill>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800" b="0" strike="noStrike" spc="-1">
                <a:solidFill>
                  <a:srgbClr val="000000"/>
                </a:solidFill>
                <a:latin typeface="Arial"/>
              </a:rPr>
              <a:t>Zweite Gliederungsebene</a:t>
            </a:r>
            <a:endParaRPr/>
          </a:p>
          <a:p>
            <a:pPr marL="1296000" lvl="2" indent="-288000">
              <a:spcBef>
                <a:spcPts val="850"/>
              </a:spcBef>
              <a:buClr>
                <a:srgbClr val="000000"/>
              </a:buClr>
              <a:buSzPct val="45000"/>
              <a:buFont typeface="Wingdings"/>
              <a:buChar char=""/>
              <a:defRPr/>
            </a:pPr>
            <a:r>
              <a:rPr lang="de-DE" sz="2800" b="0" strike="noStrike" spc="-1">
                <a:solidFill>
                  <a:srgbClr val="000000"/>
                </a:solidFill>
                <a:latin typeface="Arial"/>
              </a:rPr>
              <a:t>Dritte Gliederungsebene</a:t>
            </a:r>
            <a:endParaRPr/>
          </a:p>
          <a:p>
            <a:pPr marL="1728000" lvl="3" indent="-216000">
              <a:spcBef>
                <a:spcPts val="567"/>
              </a:spcBef>
              <a:buClr>
                <a:srgbClr val="000000"/>
              </a:buClr>
              <a:buSzPct val="75000"/>
              <a:buFont typeface="Symbol"/>
              <a:buChar char=""/>
              <a:defRPr/>
            </a:pPr>
            <a:r>
              <a:rPr lang="de-DE" sz="2800" b="0" strike="noStrike" spc="-1">
                <a:solidFill>
                  <a:srgbClr val="000000"/>
                </a:solidFill>
                <a:latin typeface="Arial"/>
              </a:rPr>
              <a:t>Vierte Gliederungsebene</a:t>
            </a:r>
            <a:endParaRPr/>
          </a:p>
          <a:p>
            <a:pPr marL="2160000" lvl="4" indent="-216000">
              <a:spcBef>
                <a:spcPts val="283"/>
              </a:spcBef>
              <a:buClr>
                <a:srgbClr val="000000"/>
              </a:buClr>
              <a:buSzPct val="45000"/>
              <a:buFont typeface="Wingdings"/>
              <a:buChar char=""/>
              <a:defRPr/>
            </a:pPr>
            <a:r>
              <a:rPr lang="de-DE" sz="2800" b="0" strike="noStrike" spc="-1">
                <a:solidFill>
                  <a:srgbClr val="000000"/>
                </a:solidFill>
                <a:latin typeface="Arial"/>
              </a:rPr>
              <a:t>Fünfte Gliederungsebene</a:t>
            </a:r>
            <a:endParaRPr/>
          </a:p>
          <a:p>
            <a:pPr marL="2592000" lvl="5" indent="-216000">
              <a:spcBef>
                <a:spcPts val="283"/>
              </a:spcBef>
              <a:buClr>
                <a:srgbClr val="000000"/>
              </a:buClr>
              <a:buSzPct val="45000"/>
              <a:buFont typeface="Wingdings"/>
              <a:buChar char=""/>
              <a:defRPr/>
            </a:pPr>
            <a:r>
              <a:rPr lang="de-DE" sz="2800" b="0" strike="noStrike" spc="-1">
                <a:solidFill>
                  <a:srgbClr val="000000"/>
                </a:solidFill>
                <a:latin typeface="Arial"/>
              </a:rPr>
              <a:t>Sechste Gliederungsebene</a:t>
            </a:r>
            <a:endParaRPr/>
          </a:p>
          <a:p>
            <a:pPr marL="3024000" lvl="6" indent="-216000">
              <a:spcBef>
                <a:spcPts val="283"/>
              </a:spcBef>
              <a:buClr>
                <a:srgbClr val="000000"/>
              </a:buClr>
              <a:buSzPct val="45000"/>
              <a:buFont typeface="Wingdings"/>
              <a:buChar char=""/>
              <a:defRPr/>
            </a:pPr>
            <a:r>
              <a:rPr lang="de-DE" sz="2800" b="0" strike="noStrike" spc="-1">
                <a:solidFill>
                  <a:srgbClr val="000000"/>
                </a:solidFill>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3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r>
              <a:rPr lang="de-DE" sz="4400" b="0" strike="noStrike" spc="-1">
                <a:solidFill>
                  <a:srgbClr val="000000"/>
                </a:solidFill>
                <a:latin typeface="Arial"/>
              </a:rPr>
              <a:t>Format des Titeltextes durch Klicken bearbeiten</a:t>
            </a:r>
            <a:endParaRPr/>
          </a:p>
        </p:txBody>
      </p:sp>
      <p:sp>
        <p:nvSpPr>
          <p:cNvPr id="39"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2800" b="0" strike="noStrike" spc="-1">
                <a:solidFill>
                  <a:srgbClr val="000000"/>
                </a:solidFill>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800" b="0" strike="noStrike" spc="-1">
                <a:solidFill>
                  <a:srgbClr val="000000"/>
                </a:solidFill>
                <a:latin typeface="Arial"/>
              </a:rPr>
              <a:t>Zweite Gliederungsebene</a:t>
            </a:r>
            <a:endParaRPr/>
          </a:p>
          <a:p>
            <a:pPr marL="1296000" lvl="2" indent="-288000">
              <a:spcBef>
                <a:spcPts val="850"/>
              </a:spcBef>
              <a:buClr>
                <a:srgbClr val="000000"/>
              </a:buClr>
              <a:buSzPct val="45000"/>
              <a:buFont typeface="Wingdings"/>
              <a:buChar char=""/>
              <a:defRPr/>
            </a:pPr>
            <a:r>
              <a:rPr lang="de-DE" sz="2800" b="0" strike="noStrike" spc="-1">
                <a:solidFill>
                  <a:srgbClr val="000000"/>
                </a:solidFill>
                <a:latin typeface="Arial"/>
              </a:rPr>
              <a:t>Dritte Gliederungsebene</a:t>
            </a:r>
            <a:endParaRPr/>
          </a:p>
          <a:p>
            <a:pPr marL="1728000" lvl="3" indent="-216000">
              <a:spcBef>
                <a:spcPts val="567"/>
              </a:spcBef>
              <a:buClr>
                <a:srgbClr val="000000"/>
              </a:buClr>
              <a:buSzPct val="75000"/>
              <a:buFont typeface="Symbol"/>
              <a:buChar char=""/>
              <a:defRPr/>
            </a:pPr>
            <a:r>
              <a:rPr lang="de-DE" sz="2800" b="0" strike="noStrike" spc="-1">
                <a:solidFill>
                  <a:srgbClr val="000000"/>
                </a:solidFill>
                <a:latin typeface="Arial"/>
              </a:rPr>
              <a:t>Vierte Gliederungsebene</a:t>
            </a:r>
            <a:endParaRPr/>
          </a:p>
          <a:p>
            <a:pPr marL="2160000" lvl="4" indent="-216000">
              <a:spcBef>
                <a:spcPts val="283"/>
              </a:spcBef>
              <a:buClr>
                <a:srgbClr val="000000"/>
              </a:buClr>
              <a:buSzPct val="45000"/>
              <a:buFont typeface="Wingdings"/>
              <a:buChar char=""/>
              <a:defRPr/>
            </a:pPr>
            <a:r>
              <a:rPr lang="de-DE" sz="2800" b="0" strike="noStrike" spc="-1">
                <a:solidFill>
                  <a:srgbClr val="000000"/>
                </a:solidFill>
                <a:latin typeface="Arial"/>
              </a:rPr>
              <a:t>Fünfte Gliederungsebene</a:t>
            </a:r>
            <a:endParaRPr/>
          </a:p>
          <a:p>
            <a:pPr marL="2592000" lvl="5" indent="-216000">
              <a:spcBef>
                <a:spcPts val="283"/>
              </a:spcBef>
              <a:buClr>
                <a:srgbClr val="000000"/>
              </a:buClr>
              <a:buSzPct val="45000"/>
              <a:buFont typeface="Wingdings"/>
              <a:buChar char=""/>
              <a:defRPr/>
            </a:pPr>
            <a:r>
              <a:rPr lang="de-DE" sz="2800" b="0" strike="noStrike" spc="-1">
                <a:solidFill>
                  <a:srgbClr val="000000"/>
                </a:solidFill>
                <a:latin typeface="Arial"/>
              </a:rPr>
              <a:t>Sechste Gliederungsebene</a:t>
            </a:r>
            <a:endParaRPr/>
          </a:p>
          <a:p>
            <a:pPr marL="3024000" lvl="6" indent="-216000">
              <a:spcBef>
                <a:spcPts val="283"/>
              </a:spcBef>
              <a:buClr>
                <a:srgbClr val="000000"/>
              </a:buClr>
              <a:buSzPct val="45000"/>
              <a:buFont typeface="Wingdings"/>
              <a:buChar char=""/>
              <a:defRPr/>
            </a:pPr>
            <a:r>
              <a:rPr lang="de-DE" sz="2800" b="0" strike="noStrike" spc="-1">
                <a:solidFill>
                  <a:srgbClr val="000000"/>
                </a:solidFill>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66" name="PlaceHolder 1"/>
          <p:cNvSpPr>
            <a:spLocks noGrp="1"/>
          </p:cNvSpPr>
          <p:nvPr>
            <p:ph type="title"/>
          </p:nvPr>
        </p:nvSpPr>
        <p:spPr bwMode="auto">
          <a:xfrm>
            <a:off x="650160" y="389160"/>
            <a:ext cx="11703600" cy="1628280"/>
          </a:xfrm>
          <a:prstGeom prst="rect">
            <a:avLst/>
          </a:prstGeom>
        </p:spPr>
        <p:txBody>
          <a:bodyPr lIns="0" tIns="0" rIns="0" bIns="0" anchor="ctr">
            <a:noAutofit/>
          </a:bodyPr>
          <a:lstStyle/>
          <a:p>
            <a:pPr algn="ctr">
              <a:defRPr/>
            </a:pPr>
            <a:r>
              <a:rPr lang="de-DE" sz="4400" b="0" strike="noStrike" spc="-1">
                <a:latin typeface="Arial"/>
              </a:rPr>
              <a:t>Format des Titeltextes durch Klicken bearbeiten</a:t>
            </a:r>
            <a:endParaRPr/>
          </a:p>
        </p:txBody>
      </p:sp>
      <p:sp>
        <p:nvSpPr>
          <p:cNvPr id="267" name="PlaceHolder 2"/>
          <p:cNvSpPr>
            <a:spLocks noGrp="1"/>
          </p:cNvSpPr>
          <p:nvPr>
            <p:ph type="body"/>
          </p:nvPr>
        </p:nvSpPr>
        <p:spPr bwMode="auto">
          <a:xfrm>
            <a:off x="650160" y="2282040"/>
            <a:ext cx="11703600" cy="565632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3200" b="0" strike="noStrike" spc="-1">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800" b="0" strike="noStrike" spc="-1">
                <a:latin typeface="Arial"/>
              </a:rPr>
              <a:t>Zweite Gliederungsebene</a:t>
            </a:r>
            <a:endParaRPr/>
          </a:p>
          <a:p>
            <a:pPr marL="1296000" lvl="2" indent="-288000">
              <a:spcBef>
                <a:spcPts val="850"/>
              </a:spcBef>
              <a:buClr>
                <a:srgbClr val="000000"/>
              </a:buClr>
              <a:buSzPct val="45000"/>
              <a:buFont typeface="Wingdings"/>
              <a:buChar char=""/>
              <a:defRPr/>
            </a:pPr>
            <a:r>
              <a:rPr lang="de-DE" sz="2400" b="0" strike="noStrike" spc="-1">
                <a:latin typeface="Arial"/>
              </a:rPr>
              <a:t>Dritte Gliederungsebene</a:t>
            </a:r>
            <a:endParaRPr/>
          </a:p>
          <a:p>
            <a:pPr marL="1728000" lvl="3" indent="-216000">
              <a:spcBef>
                <a:spcPts val="567"/>
              </a:spcBef>
              <a:buClr>
                <a:srgbClr val="000000"/>
              </a:buClr>
              <a:buSzPct val="75000"/>
              <a:buFont typeface="Symbol"/>
              <a:buChar char=""/>
              <a:defRPr/>
            </a:pPr>
            <a:r>
              <a:rPr lang="de-DE" sz="2000" b="0" strike="noStrike" spc="-1">
                <a:latin typeface="Arial"/>
              </a:rPr>
              <a:t>Vierte Gliederungsebene</a:t>
            </a:r>
            <a:endParaRPr/>
          </a:p>
          <a:p>
            <a:pPr marL="2160000" lvl="4" indent="-216000">
              <a:spcBef>
                <a:spcPts val="283"/>
              </a:spcBef>
              <a:buClr>
                <a:srgbClr val="000000"/>
              </a:buClr>
              <a:buSzPct val="45000"/>
              <a:buFont typeface="Wingdings"/>
              <a:buChar char=""/>
              <a:defRPr/>
            </a:pPr>
            <a:r>
              <a:rPr lang="de-DE" sz="2000" b="0" strike="noStrike" spc="-1">
                <a:latin typeface="Arial"/>
              </a:rPr>
              <a:t>Fünfte Gliederungsebene</a:t>
            </a:r>
            <a:endParaRPr/>
          </a:p>
          <a:p>
            <a:pPr marL="2592000" lvl="5" indent="-216000">
              <a:spcBef>
                <a:spcPts val="283"/>
              </a:spcBef>
              <a:buClr>
                <a:srgbClr val="000000"/>
              </a:buClr>
              <a:buSzPct val="45000"/>
              <a:buFont typeface="Wingdings"/>
              <a:buChar char=""/>
              <a:defRPr/>
            </a:pPr>
            <a:r>
              <a:rPr lang="de-DE" sz="2000" b="0" strike="noStrike" spc="-1">
                <a:latin typeface="Arial"/>
              </a:rPr>
              <a:t>Sechste Gliederungsebene</a:t>
            </a:r>
            <a:endParaRPr/>
          </a:p>
          <a:p>
            <a:pPr marL="3024000" lvl="6" indent="-216000">
              <a:spcBef>
                <a:spcPts val="283"/>
              </a:spcBef>
              <a:buClr>
                <a:srgbClr val="000000"/>
              </a:buClr>
              <a:buSzPct val="45000"/>
              <a:buFont typeface="Wingdings"/>
              <a:buChar char=""/>
              <a:defRPr/>
            </a:pPr>
            <a:r>
              <a:rPr lang="de-DE" sz="2000" b="0" strike="noStrike" spc="-1">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76"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r>
              <a:rPr lang="de-DE" sz="4400" b="0" strike="noStrike" spc="-1">
                <a:solidFill>
                  <a:srgbClr val="000000"/>
                </a:solidFill>
                <a:latin typeface="Arial"/>
              </a:rPr>
              <a:t>Format des Titeltextes durch Klicken bearbeiten</a:t>
            </a:r>
            <a:endParaRPr/>
          </a:p>
        </p:txBody>
      </p:sp>
      <p:sp>
        <p:nvSpPr>
          <p:cNvPr id="77"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2800" b="0" strike="noStrike" spc="-1">
                <a:solidFill>
                  <a:srgbClr val="000000"/>
                </a:solidFill>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800" b="0" strike="noStrike" spc="-1">
                <a:solidFill>
                  <a:srgbClr val="000000"/>
                </a:solidFill>
                <a:latin typeface="Arial"/>
              </a:rPr>
              <a:t>Zweite Gliederungsebene</a:t>
            </a:r>
            <a:endParaRPr/>
          </a:p>
          <a:p>
            <a:pPr marL="1296000" lvl="2" indent="-288000">
              <a:spcBef>
                <a:spcPts val="850"/>
              </a:spcBef>
              <a:buClr>
                <a:srgbClr val="000000"/>
              </a:buClr>
              <a:buSzPct val="45000"/>
              <a:buFont typeface="Wingdings"/>
              <a:buChar char=""/>
              <a:defRPr/>
            </a:pPr>
            <a:r>
              <a:rPr lang="de-DE" sz="2800" b="0" strike="noStrike" spc="-1">
                <a:solidFill>
                  <a:srgbClr val="000000"/>
                </a:solidFill>
                <a:latin typeface="Arial"/>
              </a:rPr>
              <a:t>Dritte Gliederungsebene</a:t>
            </a:r>
            <a:endParaRPr/>
          </a:p>
          <a:p>
            <a:pPr marL="1728000" lvl="3" indent="-216000">
              <a:spcBef>
                <a:spcPts val="567"/>
              </a:spcBef>
              <a:buClr>
                <a:srgbClr val="000000"/>
              </a:buClr>
              <a:buSzPct val="75000"/>
              <a:buFont typeface="Symbol"/>
              <a:buChar char=""/>
              <a:defRPr/>
            </a:pPr>
            <a:r>
              <a:rPr lang="de-DE" sz="2800" b="0" strike="noStrike" spc="-1">
                <a:solidFill>
                  <a:srgbClr val="000000"/>
                </a:solidFill>
                <a:latin typeface="Arial"/>
              </a:rPr>
              <a:t>Vierte Gliederungsebene</a:t>
            </a:r>
            <a:endParaRPr/>
          </a:p>
          <a:p>
            <a:pPr marL="2160000" lvl="4" indent="-216000">
              <a:spcBef>
                <a:spcPts val="283"/>
              </a:spcBef>
              <a:buClr>
                <a:srgbClr val="000000"/>
              </a:buClr>
              <a:buSzPct val="45000"/>
              <a:buFont typeface="Wingdings"/>
              <a:buChar char=""/>
              <a:defRPr/>
            </a:pPr>
            <a:r>
              <a:rPr lang="de-DE" sz="2800" b="0" strike="noStrike" spc="-1">
                <a:solidFill>
                  <a:srgbClr val="000000"/>
                </a:solidFill>
                <a:latin typeface="Arial"/>
              </a:rPr>
              <a:t>Fünfte Gliederungsebene</a:t>
            </a:r>
            <a:endParaRPr/>
          </a:p>
          <a:p>
            <a:pPr marL="2592000" lvl="5" indent="-216000">
              <a:spcBef>
                <a:spcPts val="283"/>
              </a:spcBef>
              <a:buClr>
                <a:srgbClr val="000000"/>
              </a:buClr>
              <a:buSzPct val="45000"/>
              <a:buFont typeface="Wingdings"/>
              <a:buChar char=""/>
              <a:defRPr/>
            </a:pPr>
            <a:r>
              <a:rPr lang="de-DE" sz="2800" b="0" strike="noStrike" spc="-1">
                <a:solidFill>
                  <a:srgbClr val="000000"/>
                </a:solidFill>
                <a:latin typeface="Arial"/>
              </a:rPr>
              <a:t>Sechste Gliederungsebene</a:t>
            </a:r>
            <a:endParaRPr/>
          </a:p>
          <a:p>
            <a:pPr marL="3024000" lvl="6" indent="-216000">
              <a:spcBef>
                <a:spcPts val="283"/>
              </a:spcBef>
              <a:buClr>
                <a:srgbClr val="000000"/>
              </a:buClr>
              <a:buSzPct val="45000"/>
              <a:buFont typeface="Wingdings"/>
              <a:buChar char=""/>
              <a:defRPr/>
            </a:pPr>
            <a:r>
              <a:rPr lang="de-DE" sz="2800" b="0" strike="noStrike" spc="-1">
                <a:solidFill>
                  <a:srgbClr val="000000"/>
                </a:solidFill>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114"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r>
              <a:rPr lang="de-DE" sz="4400" b="0" strike="noStrike" spc="-1">
                <a:solidFill>
                  <a:srgbClr val="000000"/>
                </a:solidFill>
                <a:latin typeface="Arial"/>
              </a:rPr>
              <a:t>Format des Titeltextes durch Klicken bearbeiten</a:t>
            </a:r>
            <a:endParaRPr/>
          </a:p>
        </p:txBody>
      </p:sp>
      <p:sp>
        <p:nvSpPr>
          <p:cNvPr id="115"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2800" b="0" strike="noStrike" spc="-1">
                <a:solidFill>
                  <a:srgbClr val="000000"/>
                </a:solidFill>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800" b="0" strike="noStrike" spc="-1">
                <a:solidFill>
                  <a:srgbClr val="000000"/>
                </a:solidFill>
                <a:latin typeface="Arial"/>
              </a:rPr>
              <a:t>Zweite Gliederungsebene</a:t>
            </a:r>
            <a:endParaRPr/>
          </a:p>
          <a:p>
            <a:pPr marL="1296000" lvl="2" indent="-288000">
              <a:spcBef>
                <a:spcPts val="850"/>
              </a:spcBef>
              <a:buClr>
                <a:srgbClr val="000000"/>
              </a:buClr>
              <a:buSzPct val="45000"/>
              <a:buFont typeface="Wingdings"/>
              <a:buChar char=""/>
              <a:defRPr/>
            </a:pPr>
            <a:r>
              <a:rPr lang="de-DE" sz="2800" b="0" strike="noStrike" spc="-1">
                <a:solidFill>
                  <a:srgbClr val="000000"/>
                </a:solidFill>
                <a:latin typeface="Arial"/>
              </a:rPr>
              <a:t>Dritte Gliederungsebene</a:t>
            </a:r>
            <a:endParaRPr/>
          </a:p>
          <a:p>
            <a:pPr marL="1728000" lvl="3" indent="-216000">
              <a:spcBef>
                <a:spcPts val="567"/>
              </a:spcBef>
              <a:buClr>
                <a:srgbClr val="000000"/>
              </a:buClr>
              <a:buSzPct val="75000"/>
              <a:buFont typeface="Symbol"/>
              <a:buChar char=""/>
              <a:defRPr/>
            </a:pPr>
            <a:r>
              <a:rPr lang="de-DE" sz="2800" b="0" strike="noStrike" spc="-1">
                <a:solidFill>
                  <a:srgbClr val="000000"/>
                </a:solidFill>
                <a:latin typeface="Arial"/>
              </a:rPr>
              <a:t>Vierte Gliederungsebene</a:t>
            </a:r>
            <a:endParaRPr/>
          </a:p>
          <a:p>
            <a:pPr marL="2160000" lvl="4" indent="-216000">
              <a:spcBef>
                <a:spcPts val="283"/>
              </a:spcBef>
              <a:buClr>
                <a:srgbClr val="000000"/>
              </a:buClr>
              <a:buSzPct val="45000"/>
              <a:buFont typeface="Wingdings"/>
              <a:buChar char=""/>
              <a:defRPr/>
            </a:pPr>
            <a:r>
              <a:rPr lang="de-DE" sz="2800" b="0" strike="noStrike" spc="-1">
                <a:solidFill>
                  <a:srgbClr val="000000"/>
                </a:solidFill>
                <a:latin typeface="Arial"/>
              </a:rPr>
              <a:t>Fünfte Gliederungsebene</a:t>
            </a:r>
            <a:endParaRPr/>
          </a:p>
          <a:p>
            <a:pPr marL="2592000" lvl="5" indent="-216000">
              <a:spcBef>
                <a:spcPts val="283"/>
              </a:spcBef>
              <a:buClr>
                <a:srgbClr val="000000"/>
              </a:buClr>
              <a:buSzPct val="45000"/>
              <a:buFont typeface="Wingdings"/>
              <a:buChar char=""/>
              <a:defRPr/>
            </a:pPr>
            <a:r>
              <a:rPr lang="de-DE" sz="2800" b="0" strike="noStrike" spc="-1">
                <a:solidFill>
                  <a:srgbClr val="000000"/>
                </a:solidFill>
                <a:latin typeface="Arial"/>
              </a:rPr>
              <a:t>Sechste Gliederungsebene</a:t>
            </a:r>
            <a:endParaRPr/>
          </a:p>
          <a:p>
            <a:pPr marL="3024000" lvl="6" indent="-216000">
              <a:spcBef>
                <a:spcPts val="283"/>
              </a:spcBef>
              <a:buClr>
                <a:srgbClr val="000000"/>
              </a:buClr>
              <a:buSzPct val="45000"/>
              <a:buFont typeface="Wingdings"/>
              <a:buChar char=""/>
              <a:defRPr/>
            </a:pPr>
            <a:r>
              <a:rPr lang="de-DE" sz="2800" b="0" strike="noStrike" spc="-1">
                <a:solidFill>
                  <a:srgbClr val="000000"/>
                </a:solidFill>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152"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r>
              <a:rPr lang="de-DE" sz="4400" b="0" strike="noStrike" spc="-1">
                <a:solidFill>
                  <a:srgbClr val="000000"/>
                </a:solidFill>
                <a:latin typeface="Arial"/>
              </a:rPr>
              <a:t>Format des Titeltextes durch Klicken bearbeiten</a:t>
            </a:r>
            <a:endParaRPr/>
          </a:p>
        </p:txBody>
      </p:sp>
      <p:sp>
        <p:nvSpPr>
          <p:cNvPr id="153" name="PlaceHolder 2"/>
          <p:cNvSpPr>
            <a:spLocks noGrp="1"/>
          </p:cNvSpPr>
          <p:nvPr>
            <p:ph type="body"/>
          </p:nvPr>
        </p:nvSpPr>
        <p:spPr bwMode="auto">
          <a:xfrm>
            <a:off x="650879" y="2282760"/>
            <a:ext cx="11700720" cy="565380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2800" b="0" strike="noStrike" spc="-1">
                <a:solidFill>
                  <a:srgbClr val="000000"/>
                </a:solidFill>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800" b="0" strike="noStrike" spc="-1">
                <a:solidFill>
                  <a:srgbClr val="000000"/>
                </a:solidFill>
                <a:latin typeface="Arial"/>
              </a:rPr>
              <a:t>Zweite Gliederungsebene</a:t>
            </a:r>
            <a:endParaRPr/>
          </a:p>
          <a:p>
            <a:pPr marL="1296000" lvl="2" indent="-288000">
              <a:spcBef>
                <a:spcPts val="850"/>
              </a:spcBef>
              <a:buClr>
                <a:srgbClr val="000000"/>
              </a:buClr>
              <a:buSzPct val="45000"/>
              <a:buFont typeface="Wingdings"/>
              <a:buChar char=""/>
              <a:defRPr/>
            </a:pPr>
            <a:r>
              <a:rPr lang="de-DE" sz="2800" b="0" strike="noStrike" spc="-1">
                <a:solidFill>
                  <a:srgbClr val="000000"/>
                </a:solidFill>
                <a:latin typeface="Arial"/>
              </a:rPr>
              <a:t>Dritte Gliederungsebene</a:t>
            </a:r>
            <a:endParaRPr/>
          </a:p>
          <a:p>
            <a:pPr marL="1728000" lvl="3" indent="-216000">
              <a:spcBef>
                <a:spcPts val="567"/>
              </a:spcBef>
              <a:buClr>
                <a:srgbClr val="000000"/>
              </a:buClr>
              <a:buSzPct val="75000"/>
              <a:buFont typeface="Symbol"/>
              <a:buChar char=""/>
              <a:defRPr/>
            </a:pPr>
            <a:r>
              <a:rPr lang="de-DE" sz="2800" b="0" strike="noStrike" spc="-1">
                <a:solidFill>
                  <a:srgbClr val="000000"/>
                </a:solidFill>
                <a:latin typeface="Arial"/>
              </a:rPr>
              <a:t>Vierte Gliederungsebene</a:t>
            </a:r>
            <a:endParaRPr/>
          </a:p>
          <a:p>
            <a:pPr marL="2160000" lvl="4" indent="-216000">
              <a:spcBef>
                <a:spcPts val="283"/>
              </a:spcBef>
              <a:buClr>
                <a:srgbClr val="000000"/>
              </a:buClr>
              <a:buSzPct val="45000"/>
              <a:buFont typeface="Wingdings"/>
              <a:buChar char=""/>
              <a:defRPr/>
            </a:pPr>
            <a:r>
              <a:rPr lang="de-DE" sz="2800" b="0" strike="noStrike" spc="-1">
                <a:solidFill>
                  <a:srgbClr val="000000"/>
                </a:solidFill>
                <a:latin typeface="Arial"/>
              </a:rPr>
              <a:t>Fünfte Gliederungsebene</a:t>
            </a:r>
            <a:endParaRPr/>
          </a:p>
          <a:p>
            <a:pPr marL="2592000" lvl="5" indent="-216000">
              <a:spcBef>
                <a:spcPts val="283"/>
              </a:spcBef>
              <a:buClr>
                <a:srgbClr val="000000"/>
              </a:buClr>
              <a:buSzPct val="45000"/>
              <a:buFont typeface="Wingdings"/>
              <a:buChar char=""/>
              <a:defRPr/>
            </a:pPr>
            <a:r>
              <a:rPr lang="de-DE" sz="2800" b="0" strike="noStrike" spc="-1">
                <a:solidFill>
                  <a:srgbClr val="000000"/>
                </a:solidFill>
                <a:latin typeface="Arial"/>
              </a:rPr>
              <a:t>Sechste Gliederungsebene</a:t>
            </a:r>
            <a:endParaRPr/>
          </a:p>
          <a:p>
            <a:pPr marL="3024000" lvl="6" indent="-216000">
              <a:spcBef>
                <a:spcPts val="283"/>
              </a:spcBef>
              <a:buClr>
                <a:srgbClr val="000000"/>
              </a:buClr>
              <a:buSzPct val="45000"/>
              <a:buFont typeface="Wingdings"/>
              <a:buChar char=""/>
              <a:defRPr/>
            </a:pPr>
            <a:r>
              <a:rPr lang="de-DE" sz="2800" b="0" strike="noStrike" spc="-1">
                <a:solidFill>
                  <a:srgbClr val="000000"/>
                </a:solidFill>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28" name="PlaceHolder 1"/>
          <p:cNvSpPr>
            <a:spLocks noGrp="1"/>
          </p:cNvSpPr>
          <p:nvPr>
            <p:ph type="title"/>
          </p:nvPr>
        </p:nvSpPr>
        <p:spPr bwMode="auto">
          <a:xfrm>
            <a:off x="650879" y="387720"/>
            <a:ext cx="11700720" cy="1628640"/>
          </a:xfrm>
          <a:prstGeom prst="rect">
            <a:avLst/>
          </a:prstGeom>
        </p:spPr>
        <p:txBody>
          <a:bodyPr lIns="0" tIns="0" rIns="0" bIns="0" anchor="ctr">
            <a:noAutofit/>
          </a:bodyPr>
          <a:lstStyle/>
          <a:p>
            <a:pPr>
              <a:defRPr/>
            </a:pPr>
            <a:r>
              <a:rPr lang="de-DE" sz="4400" b="0" strike="noStrike" spc="-1">
                <a:solidFill>
                  <a:srgbClr val="000000"/>
                </a:solidFill>
                <a:latin typeface="Arial"/>
              </a:rPr>
              <a:t>Format des Titeltextes durch Klicken bearbeiten</a:t>
            </a:r>
            <a:endParaRPr/>
          </a:p>
        </p:txBody>
      </p:sp>
      <p:sp>
        <p:nvSpPr>
          <p:cNvPr id="229" name="PlaceHolder 2"/>
          <p:cNvSpPr>
            <a:spLocks noGrp="1"/>
          </p:cNvSpPr>
          <p:nvPr>
            <p:ph type="body"/>
          </p:nvPr>
        </p:nvSpPr>
        <p:spPr bwMode="auto">
          <a:xfrm>
            <a:off x="650160" y="2282040"/>
            <a:ext cx="11703600" cy="5656320"/>
          </a:xfrm>
          <a:prstGeom prst="rect">
            <a:avLst/>
          </a:prstGeom>
        </p:spPr>
        <p:txBody>
          <a:bodyPr lIns="0" tIns="0" rIns="0" bIns="0">
            <a:normAutofit/>
          </a:bodyPr>
          <a:lstStyle/>
          <a:p>
            <a:pPr marL="432000" indent="-324000">
              <a:spcBef>
                <a:spcPts val="1417"/>
              </a:spcBef>
              <a:buClr>
                <a:srgbClr val="000000"/>
              </a:buClr>
              <a:buSzPct val="45000"/>
              <a:buFont typeface="Wingdings"/>
              <a:buChar char=""/>
              <a:defRPr/>
            </a:pPr>
            <a:r>
              <a:rPr lang="de-DE" sz="2800" b="0" strike="noStrike" spc="-1">
                <a:solidFill>
                  <a:srgbClr val="000000"/>
                </a:solidFill>
                <a:latin typeface="Arial"/>
              </a:rPr>
              <a:t>Format des Gliederungstextes durch Klicken bearbeiten</a:t>
            </a:r>
            <a:endParaRPr/>
          </a:p>
          <a:p>
            <a:pPr marL="864000" lvl="1" indent="-324000">
              <a:spcBef>
                <a:spcPts val="1134"/>
              </a:spcBef>
              <a:buClr>
                <a:srgbClr val="000000"/>
              </a:buClr>
              <a:buSzPct val="75000"/>
              <a:buFont typeface="Symbol"/>
              <a:buChar char=""/>
              <a:defRPr/>
            </a:pPr>
            <a:r>
              <a:rPr lang="de-DE" sz="2000" b="0" strike="noStrike" spc="-1">
                <a:solidFill>
                  <a:srgbClr val="000000"/>
                </a:solidFill>
                <a:latin typeface="Arial"/>
              </a:rPr>
              <a:t>Zweite Gliederungsebene</a:t>
            </a:r>
            <a:endParaRPr/>
          </a:p>
          <a:p>
            <a:pPr marL="1296000" lvl="2" indent="-288000">
              <a:spcBef>
                <a:spcPts val="850"/>
              </a:spcBef>
              <a:buClr>
                <a:srgbClr val="000000"/>
              </a:buClr>
              <a:buSzPct val="45000"/>
              <a:buFont typeface="Wingdings"/>
              <a:buChar char=""/>
              <a:defRPr/>
            </a:pPr>
            <a:r>
              <a:rPr lang="de-DE" sz="1800" b="0" strike="noStrike" spc="-1">
                <a:solidFill>
                  <a:srgbClr val="000000"/>
                </a:solidFill>
                <a:latin typeface="Arial"/>
              </a:rPr>
              <a:t>Dritte Gliederungsebene</a:t>
            </a:r>
            <a:endParaRPr/>
          </a:p>
          <a:p>
            <a:pPr marL="1728000" lvl="3" indent="-216000">
              <a:spcBef>
                <a:spcPts val="567"/>
              </a:spcBef>
              <a:buClr>
                <a:srgbClr val="000000"/>
              </a:buClr>
              <a:buSzPct val="75000"/>
              <a:buFont typeface="Symbol"/>
              <a:buChar char=""/>
              <a:defRPr/>
            </a:pPr>
            <a:r>
              <a:rPr lang="de-DE" sz="1800" b="0" strike="noStrike" spc="-1">
                <a:solidFill>
                  <a:srgbClr val="000000"/>
                </a:solidFill>
                <a:latin typeface="Arial"/>
              </a:rPr>
              <a:t>Vierte Gliederungsebene</a:t>
            </a:r>
            <a:endParaRPr/>
          </a:p>
          <a:p>
            <a:pPr marL="2160000" lvl="4" indent="-216000">
              <a:spcBef>
                <a:spcPts val="283"/>
              </a:spcBef>
              <a:buClr>
                <a:srgbClr val="000000"/>
              </a:buClr>
              <a:buSzPct val="45000"/>
              <a:buFont typeface="Wingdings"/>
              <a:buChar char=""/>
              <a:defRPr/>
            </a:pPr>
            <a:r>
              <a:rPr lang="de-DE" sz="2000" b="0" strike="noStrike" spc="-1">
                <a:solidFill>
                  <a:srgbClr val="000000"/>
                </a:solidFill>
                <a:latin typeface="Arial"/>
              </a:rPr>
              <a:t>Fünfte Gliederungsebene</a:t>
            </a:r>
            <a:endParaRPr/>
          </a:p>
          <a:p>
            <a:pPr marL="2592000" lvl="5" indent="-216000">
              <a:spcBef>
                <a:spcPts val="283"/>
              </a:spcBef>
              <a:buClr>
                <a:srgbClr val="000000"/>
              </a:buClr>
              <a:buSzPct val="45000"/>
              <a:buFont typeface="Wingdings"/>
              <a:buChar char=""/>
              <a:defRPr/>
            </a:pPr>
            <a:r>
              <a:rPr lang="de-DE" sz="2000" b="0" strike="noStrike" spc="-1">
                <a:solidFill>
                  <a:srgbClr val="000000"/>
                </a:solidFill>
                <a:latin typeface="Arial"/>
              </a:rPr>
              <a:t>Sechste Gliederungsebene</a:t>
            </a:r>
            <a:endParaRPr/>
          </a:p>
          <a:p>
            <a:pPr marL="3024000" lvl="6" indent="-216000">
              <a:spcBef>
                <a:spcPts val="283"/>
              </a:spcBef>
              <a:buClr>
                <a:srgbClr val="000000"/>
              </a:buClr>
              <a:buSzPct val="45000"/>
              <a:buFont typeface="Wingdings"/>
              <a:buChar char=""/>
              <a:defRPr/>
            </a:pPr>
            <a:r>
              <a:rPr lang="de-DE" sz="2000" b="0" strike="noStrike" spc="-1">
                <a:solidFill>
                  <a:srgbClr val="000000"/>
                </a:solidFill>
                <a:latin typeface="Arial"/>
              </a:rPr>
              <a:t>Siebte Gliederungsebene</a:t>
            </a:r>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5.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86" name="Grafik 6" descr="Ein Bild, das Rauch, Waffe, Dampf, draußen enthält.&#10;&#10;Automatisch generierte Beschreibung"/>
          <p:cNvPicPr/>
          <p:nvPr/>
        </p:nvPicPr>
        <p:blipFill>
          <a:blip r:embed="rId2"/>
          <a:stretch/>
        </p:blipFill>
        <p:spPr bwMode="auto">
          <a:xfrm>
            <a:off x="-473040" y="0"/>
            <a:ext cx="15505560" cy="10327680"/>
          </a:xfrm>
          <a:prstGeom prst="rect">
            <a:avLst/>
          </a:prstGeom>
          <a:ln w="0">
            <a:noFill/>
          </a:ln>
        </p:spPr>
      </p:pic>
      <p:sp>
        <p:nvSpPr>
          <p:cNvPr id="387" name="CustomShape 1"/>
          <p:cNvSpPr/>
          <p:nvPr/>
        </p:nvSpPr>
        <p:spPr bwMode="auto">
          <a:xfrm>
            <a:off x="-704481" y="8294039"/>
            <a:ext cx="15968442" cy="1179000"/>
          </a:xfrm>
          <a:prstGeom prst="rect">
            <a:avLst/>
          </a:prstGeom>
          <a:solidFill>
            <a:srgbClr val="C7427C"/>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388" name="CustomShape 2"/>
          <p:cNvSpPr/>
          <p:nvPr/>
        </p:nvSpPr>
        <p:spPr bwMode="auto">
          <a:xfrm>
            <a:off x="2936511" y="8457452"/>
            <a:ext cx="8878416" cy="933508"/>
          </a:xfrm>
          <a:prstGeom prst="rect">
            <a:avLst/>
          </a:prstGeom>
          <a:noFill/>
          <a:ln w="12600">
            <a:noFill/>
          </a:ln>
        </p:spPr>
        <p:style>
          <a:lnRef idx="0">
            <a:srgbClr val="000000"/>
          </a:lnRef>
          <a:fillRef idx="0">
            <a:srgbClr val="000000"/>
          </a:fillRef>
          <a:effectRef idx="0">
            <a:srgbClr val="000000"/>
          </a:effectRef>
          <a:fontRef idx="minor"/>
        </p:style>
        <p:txBody>
          <a:bodyPr wrap="square" lIns="50760" tIns="50760" rIns="50760" bIns="50760" anchor="ctr">
            <a:spAutoFit/>
          </a:bodyPr>
          <a:lstStyle/>
          <a:p>
            <a:pPr algn="ctr">
              <a:lnSpc>
                <a:spcPct val="100000"/>
              </a:lnSpc>
              <a:spcBef>
                <a:spcPts val="1001"/>
              </a:spcBef>
              <a:defRPr/>
            </a:pPr>
            <a:r>
              <a:rPr lang="en-US" sz="5400" b="0" strike="noStrike" spc="-1" dirty="0">
                <a:solidFill>
                  <a:srgbClr val="FFFFFF"/>
                </a:solidFill>
                <a:latin typeface="Aku &amp; Kamu"/>
                <a:ea typeface="Aku &amp; Kamu"/>
              </a:rPr>
              <a:t>Ende </a:t>
            </a:r>
            <a:r>
              <a:rPr lang="en-US" sz="5400" b="0" strike="noStrike" spc="-1" dirty="0" err="1">
                <a:solidFill>
                  <a:srgbClr val="FFFFFF"/>
                </a:solidFill>
                <a:latin typeface="Aku &amp; Kamu"/>
                <a:ea typeface="Aku &amp; Kamu"/>
              </a:rPr>
              <a:t>Gelände</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Rügen</a:t>
            </a:r>
            <a:r>
              <a:rPr lang="en-US" sz="5400" b="0" strike="noStrike" spc="-1" dirty="0">
                <a:solidFill>
                  <a:srgbClr val="FFFFFF"/>
                </a:solidFill>
                <a:latin typeface="Aku &amp; Kamu"/>
                <a:ea typeface="Aku &amp; Kamu"/>
              </a:rPr>
              <a:t> 22.-24.09.23</a:t>
            </a:r>
            <a:endParaRPr lang="de-DE" sz="5400" b="0" strike="noStrike" spc="-1" dirty="0">
              <a:latin typeface="Arial"/>
            </a:endParaRPr>
          </a:p>
        </p:txBody>
      </p:sp>
      <p:sp>
        <p:nvSpPr>
          <p:cNvPr id="389" name="CustomShape 3"/>
          <p:cNvSpPr/>
          <p:nvPr/>
        </p:nvSpPr>
        <p:spPr bwMode="auto">
          <a:xfrm>
            <a:off x="7889760" y="8280000"/>
            <a:ext cx="5127480" cy="2221920"/>
          </a:xfrm>
          <a:prstGeom prst="rect">
            <a:avLst/>
          </a:prstGeom>
          <a:noFill/>
          <a:ln w="12600">
            <a:noFill/>
          </a:ln>
        </p:spPr>
        <p:style>
          <a:lnRef idx="0">
            <a:srgbClr val="000000"/>
          </a:lnRef>
          <a:fillRef idx="0">
            <a:srgbClr val="000000"/>
          </a:fillRef>
          <a:effectRef idx="0">
            <a:srgbClr val="000000"/>
          </a:effectRef>
          <a:fontRef idx="minor"/>
        </p:style>
        <p:txBody>
          <a:bodyPr/>
          <a:lstStyle/>
          <a:p>
            <a:endParaRPr lang="de-DE"/>
          </a:p>
        </p:txBody>
      </p:sp>
      <p:pic>
        <p:nvPicPr>
          <p:cNvPr id="390" name="Picture 12"/>
          <p:cNvPicPr/>
          <p:nvPr/>
        </p:nvPicPr>
        <p:blipFill>
          <a:blip r:embed="rId3"/>
          <a:stretch/>
        </p:blipFill>
        <p:spPr bwMode="auto">
          <a:xfrm>
            <a:off x="173160" y="7580880"/>
            <a:ext cx="2071800" cy="2071800"/>
          </a:xfrm>
          <a:prstGeom prst="rect">
            <a:avLst/>
          </a:prstGeom>
          <a:ln w="12600">
            <a:noFill/>
          </a:ln>
        </p:spPr>
      </p:pic>
      <p:pic>
        <p:nvPicPr>
          <p:cNvPr id="391" name="EG_logo.png"/>
          <p:cNvPicPr/>
          <p:nvPr/>
        </p:nvPicPr>
        <p:blipFill>
          <a:blip r:embed="rId4"/>
          <a:stretch/>
        </p:blipFill>
        <p:spPr bwMode="auto">
          <a:xfrm>
            <a:off x="10103040" y="407160"/>
            <a:ext cx="2521800" cy="2521800"/>
          </a:xfrm>
          <a:prstGeom prst="rect">
            <a:avLst/>
          </a:prstGeom>
          <a:ln w="126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7" name="CustomShape 1"/>
          <p:cNvSpPr/>
          <p:nvPr/>
        </p:nvSpPr>
        <p:spPr bwMode="auto">
          <a:xfrm>
            <a:off x="0" y="363600"/>
            <a:ext cx="13011840" cy="102312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88" name="CustomShape 2"/>
          <p:cNvSpPr/>
          <p:nvPr/>
        </p:nvSpPr>
        <p:spPr bwMode="auto">
          <a:xfrm>
            <a:off x="404280" y="418680"/>
            <a:ext cx="12195000" cy="92484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rgbClr val="FFFFFF"/>
                </a:solidFill>
                <a:latin typeface="Aku &amp; Kamu"/>
                <a:ea typeface="Aku &amp; Kamu"/>
              </a:rPr>
              <a:t>Liquified</a:t>
            </a:r>
            <a:r>
              <a:rPr lang="en-US" sz="5400" b="0" strike="noStrike" spc="-1" dirty="0">
                <a:solidFill>
                  <a:srgbClr val="FFFFFF"/>
                </a:solidFill>
                <a:latin typeface="Aku &amp; Kamu"/>
                <a:ea typeface="Aku &amp; Kamu"/>
              </a:rPr>
              <a:t> Natural Gas (LNG)</a:t>
            </a:r>
            <a:endParaRPr lang="de-DE" sz="5400" b="0" strike="noStrike" spc="-1" dirty="0">
              <a:latin typeface="Arial"/>
            </a:endParaRPr>
          </a:p>
        </p:txBody>
      </p:sp>
      <p:pic>
        <p:nvPicPr>
          <p:cNvPr id="489" name="EG_logo.png"/>
          <p:cNvPicPr/>
          <p:nvPr/>
        </p:nvPicPr>
        <p:blipFill>
          <a:blip r:embed="rId2"/>
          <a:stretch/>
        </p:blipFill>
        <p:spPr bwMode="auto">
          <a:xfrm>
            <a:off x="10789920" y="-510840"/>
            <a:ext cx="2521800" cy="2521800"/>
          </a:xfrm>
          <a:prstGeom prst="rect">
            <a:avLst/>
          </a:prstGeom>
          <a:ln w="12600">
            <a:noFill/>
          </a:ln>
        </p:spPr>
      </p:pic>
      <p:pic>
        <p:nvPicPr>
          <p:cNvPr id="1026" name="Picture 2" descr="LNG: Flüssigerdgas als Alternative zu Diesel">
            <a:extLst>
              <a:ext uri="{FF2B5EF4-FFF2-40B4-BE49-F238E27FC236}">
                <a16:creationId xmlns:a16="http://schemas.microsoft.com/office/drawing/2014/main" id="{533F9068-87D0-F1BC-AC6C-0B43A79FD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35" b="43165"/>
          <a:stretch/>
        </p:blipFill>
        <p:spPr bwMode="auto">
          <a:xfrm>
            <a:off x="989818" y="4128151"/>
            <a:ext cx="11023924" cy="3121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E5DEAD5-1E72-A39D-5684-346FAF439CCD}"/>
              </a:ext>
            </a:extLst>
          </p:cNvPr>
          <p:cNvSpPr txBox="1"/>
          <p:nvPr/>
        </p:nvSpPr>
        <p:spPr>
          <a:xfrm>
            <a:off x="9491287" y="4193443"/>
            <a:ext cx="2597265" cy="738664"/>
          </a:xfrm>
          <a:prstGeom prst="rect">
            <a:avLst/>
          </a:prstGeom>
          <a:noFill/>
        </p:spPr>
        <p:txBody>
          <a:bodyPr wrap="square" rtlCol="0">
            <a:spAutoFit/>
          </a:bodyPr>
          <a:lstStyle/>
          <a:p>
            <a:pPr algn="ctr"/>
            <a:r>
              <a:rPr lang="de-DE" sz="1400" b="1" dirty="0">
                <a:solidFill>
                  <a:srgbClr val="FF40FF"/>
                </a:solidFill>
                <a:latin typeface="Circular Std Bold" panose="020B0604020101020102" pitchFamily="34" charset="77"/>
                <a:ea typeface="Bodoni Ornaments" pitchFamily="2" charset="0"/>
                <a:cs typeface="Circular Std Bold" panose="020B0604020101020102" pitchFamily="34" charset="77"/>
              </a:rPr>
              <a:t>FSRU</a:t>
            </a:r>
            <a:br>
              <a:rPr lang="de-DE" sz="1400" b="1" dirty="0">
                <a:solidFill>
                  <a:srgbClr val="FF40FF"/>
                </a:solidFill>
                <a:latin typeface="Circular Std Bold" panose="020B0604020101020102" pitchFamily="34" charset="77"/>
                <a:ea typeface="Bodoni Ornaments" pitchFamily="2" charset="0"/>
                <a:cs typeface="Circular Std Bold" panose="020B0604020101020102" pitchFamily="34" charset="77"/>
              </a:rPr>
            </a:br>
            <a:r>
              <a:rPr lang="de-DE" sz="1400" b="1" dirty="0">
                <a:solidFill>
                  <a:srgbClr val="FF40FF"/>
                </a:solidFill>
                <a:latin typeface="Circular Std Bold" panose="020B0604020101020102" pitchFamily="34" charset="77"/>
                <a:ea typeface="Bodoni Ornaments" pitchFamily="2" charset="0"/>
                <a:cs typeface="Circular Std Bold" panose="020B0604020101020102" pitchFamily="34" charset="77"/>
              </a:rPr>
              <a:t>(Floating Storage and </a:t>
            </a:r>
            <a:r>
              <a:rPr lang="de-DE" sz="1400" b="1" dirty="0" err="1">
                <a:solidFill>
                  <a:srgbClr val="FF40FF"/>
                </a:solidFill>
                <a:latin typeface="Circular Std Bold" panose="020B0604020101020102" pitchFamily="34" charset="77"/>
                <a:ea typeface="Bodoni Ornaments" pitchFamily="2" charset="0"/>
                <a:cs typeface="Circular Std Bold" panose="020B0604020101020102" pitchFamily="34" charset="77"/>
              </a:rPr>
              <a:t>Regasification</a:t>
            </a:r>
            <a:r>
              <a:rPr lang="de-DE" sz="1400" b="1" dirty="0">
                <a:solidFill>
                  <a:srgbClr val="FF40FF"/>
                </a:solidFill>
                <a:latin typeface="Circular Std Bold" panose="020B0604020101020102" pitchFamily="34" charset="77"/>
                <a:ea typeface="Bodoni Ornaments" pitchFamily="2" charset="0"/>
                <a:cs typeface="Circular Std Bold" panose="020B0604020101020102" pitchFamily="34" charset="77"/>
              </a:rPr>
              <a:t> Units)</a:t>
            </a:r>
          </a:p>
        </p:txBody>
      </p:sp>
      <p:sp>
        <p:nvSpPr>
          <p:cNvPr id="4" name="Oval 3">
            <a:extLst>
              <a:ext uri="{FF2B5EF4-FFF2-40B4-BE49-F238E27FC236}">
                <a16:creationId xmlns:a16="http://schemas.microsoft.com/office/drawing/2014/main" id="{509D5D18-E786-4042-698A-9DFD28E15424}"/>
              </a:ext>
            </a:extLst>
          </p:cNvPr>
          <p:cNvSpPr/>
          <p:nvPr/>
        </p:nvSpPr>
        <p:spPr>
          <a:xfrm>
            <a:off x="9161720" y="5049385"/>
            <a:ext cx="3101320" cy="3101320"/>
          </a:xfrm>
          <a:prstGeom prst="ellipse">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29" name="CustomShape 1"/>
          <p:cNvSpPr/>
          <p:nvPr/>
        </p:nvSpPr>
        <p:spPr bwMode="auto">
          <a:xfrm>
            <a:off x="0" y="363600"/>
            <a:ext cx="13011840" cy="102312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530" name="CustomShape 2"/>
          <p:cNvSpPr/>
          <p:nvPr/>
        </p:nvSpPr>
        <p:spPr bwMode="auto">
          <a:xfrm>
            <a:off x="404280" y="418680"/>
            <a:ext cx="12195000" cy="92484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rgbClr val="FFFFFF"/>
                </a:solidFill>
                <a:latin typeface="Aku &amp; Kamu"/>
                <a:ea typeface="Aku &amp; Kamu"/>
              </a:rPr>
              <a:t>Frack</a:t>
            </a:r>
            <a:r>
              <a:rPr lang="en-US" sz="5400" b="0" strike="noStrike" spc="-1" dirty="0">
                <a:solidFill>
                  <a:srgbClr val="FFFFFF"/>
                </a:solidFill>
                <a:latin typeface="Aku &amp; Kamu"/>
                <a:ea typeface="Aku &amp; Kamu"/>
              </a:rPr>
              <a:t> off</a:t>
            </a:r>
            <a:r>
              <a:rPr lang="en-US" sz="5400" spc="-1" dirty="0">
                <a:solidFill>
                  <a:srgbClr val="FFFFFF"/>
                </a:solidFill>
                <a:latin typeface="Aku &amp; Kamu"/>
                <a:ea typeface="Aku &amp; Kamu"/>
              </a:rPr>
              <a:t> – </a:t>
            </a:r>
            <a:r>
              <a:rPr lang="en-US" sz="5400" spc="-1" dirty="0" err="1">
                <a:solidFill>
                  <a:srgbClr val="FFFFFF"/>
                </a:solidFill>
                <a:latin typeface="Aku &amp; Kamu"/>
                <a:ea typeface="Aku &amp; Kamu"/>
              </a:rPr>
              <a:t>Fracking</a:t>
            </a:r>
            <a:r>
              <a:rPr lang="en-US" sz="5400" spc="-1" dirty="0">
                <a:solidFill>
                  <a:srgbClr val="FFFFFF"/>
                </a:solidFill>
                <a:latin typeface="Aku &amp; Kamu"/>
                <a:ea typeface="Aku &amp; Kamu"/>
              </a:rPr>
              <a:t> in Texas</a:t>
            </a:r>
            <a:endParaRPr lang="de-DE" sz="5400" b="0" strike="noStrike" spc="-1" dirty="0">
              <a:latin typeface="Arial"/>
            </a:endParaRPr>
          </a:p>
        </p:txBody>
      </p:sp>
      <p:pic>
        <p:nvPicPr>
          <p:cNvPr id="531" name="EG_logo.png"/>
          <p:cNvPicPr/>
          <p:nvPr/>
        </p:nvPicPr>
        <p:blipFill>
          <a:blip r:embed="rId3"/>
          <a:stretch/>
        </p:blipFill>
        <p:spPr bwMode="auto">
          <a:xfrm>
            <a:off x="10789920" y="-510840"/>
            <a:ext cx="2521800" cy="2521800"/>
          </a:xfrm>
          <a:prstGeom prst="rect">
            <a:avLst/>
          </a:prstGeom>
          <a:ln w="12600">
            <a:noFill/>
          </a:ln>
        </p:spPr>
      </p:pic>
      <p:sp>
        <p:nvSpPr>
          <p:cNvPr id="532" name="TextShape 3"/>
          <p:cNvSpPr txBox="1"/>
          <p:nvPr/>
        </p:nvSpPr>
        <p:spPr bwMode="auto">
          <a:xfrm>
            <a:off x="823680" y="2261520"/>
            <a:ext cx="11583376" cy="6143672"/>
          </a:xfrm>
          <a:prstGeom prst="rect">
            <a:avLst/>
          </a:prstGeom>
          <a:noFill/>
          <a:ln w="0">
            <a:noFill/>
          </a:ln>
        </p:spPr>
        <p:txBody>
          <a:bodyPr lIns="0" tIns="0" rIns="0" bIns="0">
            <a:noAutofit/>
          </a:bodyPr>
          <a:lstStyle/>
          <a:p>
            <a:pPr marL="457560" lvl="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Studie (2019): Anstieg der weltweiten Methanemissionen hängt mit Fracking-Boom in den USA zusammen. </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Studie (2021): Verdopplung der Erdbeben aufgrund des zugenommnen Drucks unter der Erde wegen </a:t>
            </a:r>
            <a:r>
              <a:rPr lang="de-DE" sz="3000" dirty="0" err="1">
                <a:latin typeface="Frutiger" panose="020B0500000000000000" pitchFamily="34" charset="0"/>
              </a:rPr>
              <a:t>Fracking</a:t>
            </a:r>
            <a:r>
              <a:rPr lang="de-DE" sz="3000" dirty="0">
                <a:latin typeface="Frutiger" panose="020B0500000000000000" pitchFamily="34" charset="0"/>
              </a:rPr>
              <a:t> </a:t>
            </a:r>
          </a:p>
          <a:p>
            <a:pPr marL="457560" lvl="0" indent="-457200">
              <a:lnSpc>
                <a:spcPct val="90000"/>
              </a:lnSpc>
              <a:spcBef>
                <a:spcPts val="1001"/>
              </a:spcBef>
              <a:buClr>
                <a:srgbClr val="000000"/>
              </a:buClr>
              <a:buFont typeface="Arial" panose="020B0604020202020204" pitchFamily="34" charset="0"/>
              <a:buChar char="•"/>
              <a:defRPr/>
            </a:pPr>
            <a:r>
              <a:rPr lang="de-DE" sz="3000" spc="-1" dirty="0">
                <a:solidFill>
                  <a:srgbClr val="000000"/>
                </a:solidFill>
                <a:latin typeface="Frutiger" panose="020B0500000000000000" pitchFamily="34" charset="0"/>
              </a:rPr>
              <a:t>Studie (2022): </a:t>
            </a:r>
            <a:r>
              <a:rPr lang="de-DE" sz="3000" dirty="0">
                <a:latin typeface="Frutiger" panose="020B0500000000000000" pitchFamily="34" charset="0"/>
              </a:rPr>
              <a:t>Menschen, die in der Nähe von US-Fracking- Standorten leben, sterben früher</a:t>
            </a:r>
          </a:p>
          <a:p>
            <a:pPr marL="457560" indent="-457200">
              <a:lnSpc>
                <a:spcPct val="90000"/>
              </a:lnSpc>
              <a:spcBef>
                <a:spcPts val="1001"/>
              </a:spcBef>
              <a:buClr>
                <a:srgbClr val="000000"/>
              </a:buClr>
              <a:buFont typeface="Arial" panose="020B0604020202020204" pitchFamily="34" charset="0"/>
              <a:buChar char="•"/>
              <a:defRPr/>
            </a:pPr>
            <a:endParaRPr lang="de-DE" sz="3000" dirty="0">
              <a:latin typeface="Frutiger" panose="020B0500000000000000" pitchFamily="34" charset="0"/>
            </a:endParaRPr>
          </a:p>
          <a:p>
            <a:pPr marL="360">
              <a:lnSpc>
                <a:spcPct val="90000"/>
              </a:lnSpc>
              <a:spcBef>
                <a:spcPts val="1001"/>
              </a:spcBef>
              <a:buClr>
                <a:srgbClr val="000000"/>
              </a:buClr>
              <a:defRPr/>
            </a:pPr>
            <a:r>
              <a:rPr lang="de-DE" sz="3000" b="1" dirty="0">
                <a:latin typeface="Frutiger" panose="020B0500000000000000" pitchFamily="34" charset="0"/>
              </a:rPr>
              <a:t>Folgen von Fracking </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Kontaminierung von Wasser, Luft und Boden</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Zerstörung von Landschaften, Erdbeben, Verlust von Biodiversität </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Mehr Krankheiten wie Leukämie und Atemwegsbeschwerden</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Soziale Folgen wie Sexhandel  </a:t>
            </a:r>
            <a:endParaRPr lang="de-DE" sz="3000" dirty="0">
              <a:solidFill>
                <a:srgbClr val="FF0000"/>
              </a:solidFill>
              <a:latin typeface="Frutiger" panose="020B0500000000000000" pitchFamily="34" charset="0"/>
            </a:endParaRPr>
          </a:p>
          <a:p>
            <a:pPr marL="343080" indent="-342720">
              <a:lnSpc>
                <a:spcPct val="90000"/>
              </a:lnSpc>
              <a:spcBef>
                <a:spcPts val="1001"/>
              </a:spcBef>
              <a:buClr>
                <a:srgbClr val="000000"/>
              </a:buClr>
              <a:buFont typeface="Arial"/>
              <a:buChar char="•"/>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defRPr/>
            </a:pPr>
            <a:endParaRPr lang="de-DE" sz="3000" b="0" strike="noStrike" spc="-1" dirty="0">
              <a:solidFill>
                <a:srgbClr val="000000"/>
              </a:solidFill>
              <a:latin typeface="Frutiger" panose="020B0500000000000000" pitchFamily="34" charset="0"/>
            </a:endParaRPr>
          </a:p>
          <a:p>
            <a:pPr>
              <a:defRPr/>
            </a:pPr>
            <a:endParaRPr lang="de-DE" sz="3000" b="0" strike="noStrike" spc="-1" dirty="0">
              <a:solidFill>
                <a:srgbClr val="000000"/>
              </a:solidFill>
              <a:latin typeface="Frutiger" panose="020B0500000000000000" pitchFamily="34" charset="0"/>
            </a:endParaRPr>
          </a:p>
          <a:p>
            <a:pPr>
              <a:defRPr/>
            </a:pPr>
            <a:endParaRPr lang="de-DE" sz="3000" b="0" strike="noStrike" spc="-1" dirty="0">
              <a:solidFill>
                <a:srgbClr val="000000"/>
              </a:solidFill>
              <a:latin typeface="Frutiger" panose="020B0500000000000000" pitchFamily="34" charset="0"/>
            </a:endParaRPr>
          </a:p>
          <a:p>
            <a:pPr>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5" name="CustomShape 1"/>
          <p:cNvSpPr/>
          <p:nvPr/>
        </p:nvSpPr>
        <p:spPr bwMode="auto">
          <a:xfrm>
            <a:off x="0" y="363600"/>
            <a:ext cx="13011840" cy="102312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566" name="CustomShape 2"/>
          <p:cNvSpPr/>
          <p:nvPr/>
        </p:nvSpPr>
        <p:spPr bwMode="auto">
          <a:xfrm>
            <a:off x="344520" y="417226"/>
            <a:ext cx="12194280" cy="933508"/>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a:solidFill>
                  <a:srgbClr val="FFFFFF"/>
                </a:solidFill>
                <a:latin typeface="Aku &amp; Kamu"/>
                <a:ea typeface="DejaVu Sans"/>
              </a:rPr>
              <a:t>(Neo-)</a:t>
            </a:r>
            <a:r>
              <a:rPr lang="en-US" sz="5400" b="0" strike="noStrike" spc="-1" dirty="0" err="1">
                <a:solidFill>
                  <a:srgbClr val="FFFFFF"/>
                </a:solidFill>
                <a:latin typeface="Aku &amp; Kamu"/>
                <a:ea typeface="DejaVu Sans"/>
              </a:rPr>
              <a:t>Koloniale</a:t>
            </a:r>
            <a:r>
              <a:rPr lang="en-US" sz="5400" b="0" strike="noStrike" spc="-1" dirty="0">
                <a:solidFill>
                  <a:srgbClr val="FFFFFF"/>
                </a:solidFill>
                <a:latin typeface="Aku &amp; Kamu"/>
                <a:ea typeface="DejaVu Sans"/>
              </a:rPr>
              <a:t> </a:t>
            </a:r>
            <a:r>
              <a:rPr lang="en-US" sz="5400" b="0" strike="noStrike" spc="-1" dirty="0" err="1">
                <a:solidFill>
                  <a:srgbClr val="FFFFFF"/>
                </a:solidFill>
                <a:latin typeface="Aku &amp; Kamu"/>
                <a:ea typeface="DejaVu Sans"/>
              </a:rPr>
              <a:t>Kontinuität</a:t>
            </a:r>
            <a:endParaRPr lang="de-DE" sz="5400" b="0" strike="noStrike" spc="-1" dirty="0">
              <a:latin typeface="Arial"/>
            </a:endParaRPr>
          </a:p>
        </p:txBody>
      </p:sp>
      <p:pic>
        <p:nvPicPr>
          <p:cNvPr id="567" name="EG_logo.png"/>
          <p:cNvPicPr/>
          <p:nvPr/>
        </p:nvPicPr>
        <p:blipFill>
          <a:blip r:embed="rId3"/>
          <a:stretch/>
        </p:blipFill>
        <p:spPr bwMode="auto">
          <a:xfrm>
            <a:off x="10789560" y="-511200"/>
            <a:ext cx="2521800" cy="2521800"/>
          </a:xfrm>
          <a:prstGeom prst="rect">
            <a:avLst/>
          </a:prstGeom>
          <a:ln w="12600">
            <a:noFill/>
          </a:ln>
        </p:spPr>
      </p:pic>
      <p:sp>
        <p:nvSpPr>
          <p:cNvPr id="568" name="CustomShape 3"/>
          <p:cNvSpPr/>
          <p:nvPr/>
        </p:nvSpPr>
        <p:spPr bwMode="auto">
          <a:xfrm>
            <a:off x="525736" y="2197412"/>
            <a:ext cx="12180404" cy="7138962"/>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spAutoFit/>
          </a:bodyPr>
          <a:lstStyle/>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Die Folgen von Fracking treffen vor allem BIPoC (z.B. USA, Canada, Australien, Kolumbien) </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Das meiste LNG wird aus den USA importiert, sowie Katar, </a:t>
            </a:r>
            <a:r>
              <a:rPr lang="de-DE" sz="3000" dirty="0">
                <a:solidFill>
                  <a:srgbClr val="FF40FF"/>
                </a:solidFill>
                <a:latin typeface="Frutiger" panose="020B0500000000000000" pitchFamily="34" charset="0"/>
              </a:rPr>
              <a:t>Nigeria, Algerien, Mosambik, Argentinien</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Der Bau von Fracking-Infrastruktur geht häufig mit staatlicher Gewalt und Repression zugunsten von Energiekonzernen des Globalen Nordens einher</a:t>
            </a:r>
          </a:p>
          <a:p>
            <a:pPr marL="457560" indent="-457200">
              <a:lnSpc>
                <a:spcPct val="90000"/>
              </a:lnSpc>
              <a:spcBef>
                <a:spcPts val="1001"/>
              </a:spcBef>
              <a:buClr>
                <a:srgbClr val="000000"/>
              </a:buClr>
              <a:buFont typeface="Arial" panose="020B0604020202020204" pitchFamily="34" charset="0"/>
              <a:buChar char="•"/>
              <a:defRPr/>
            </a:pPr>
            <a:r>
              <a:rPr lang="de-DE" sz="3000" dirty="0">
                <a:latin typeface="Frutiger" panose="020B0500000000000000" pitchFamily="34" charset="0"/>
              </a:rPr>
              <a:t>Deutsche Firmen wie Wintershall </a:t>
            </a:r>
            <a:r>
              <a:rPr lang="de-DE" sz="3000" dirty="0" err="1">
                <a:latin typeface="Frutiger" panose="020B0500000000000000" pitchFamily="34" charset="0"/>
              </a:rPr>
              <a:t>Dea</a:t>
            </a:r>
            <a:r>
              <a:rPr lang="de-DE" sz="3000" dirty="0">
                <a:latin typeface="Frutiger" panose="020B0500000000000000" pitchFamily="34" charset="0"/>
              </a:rPr>
              <a:t> sind an Fracking Vorhaben in Russland und Argentinien beteiligt </a:t>
            </a:r>
            <a:r>
              <a:rPr lang="de-DE" sz="3000" dirty="0">
                <a:latin typeface="Frutiger" panose="020B0500000000000000" pitchFamily="34" charset="0"/>
                <a:sym typeface="Wingdings" pitchFamily="2" charset="2"/>
              </a:rPr>
              <a:t> Fracking in Deutschland wiederum größtenteils verboten!</a:t>
            </a:r>
            <a:endParaRPr lang="de-DE" sz="3000" dirty="0">
              <a:latin typeface="Frutiger" panose="020B0500000000000000" pitchFamily="34" charset="0"/>
            </a:endParaRPr>
          </a:p>
          <a:p>
            <a:pPr marL="285840" indent="-285480">
              <a:lnSpc>
                <a:spcPct val="100000"/>
              </a:lnSpc>
              <a:buClr>
                <a:srgbClr val="000000"/>
              </a:buClr>
              <a:buFont typeface="Arial"/>
              <a:buChar char="•"/>
              <a:defRPr/>
            </a:pPr>
            <a:endParaRPr lang="de-DE" sz="3000" spc="-1" dirty="0">
              <a:solidFill>
                <a:srgbClr val="000000"/>
              </a:solidFill>
              <a:latin typeface="Frutiger" panose="020B0500000000000000" pitchFamily="34" charset="0"/>
              <a:cs typeface="Arial"/>
            </a:endParaRPr>
          </a:p>
          <a:p>
            <a:pPr marL="457560" lvl="1">
              <a:buClr>
                <a:srgbClr val="000000"/>
              </a:buClr>
              <a:defRPr/>
            </a:pPr>
            <a:r>
              <a:rPr lang="de-DE" sz="3000" dirty="0">
                <a:latin typeface="Frutiger" panose="020B0500000000000000" pitchFamily="34" charset="0"/>
              </a:rPr>
              <a:t>	Der Globale Norden beutet durch seinen Energiehunger den 	Globalen Süden aus </a:t>
            </a:r>
          </a:p>
          <a:p>
            <a:pPr>
              <a:lnSpc>
                <a:spcPct val="100000"/>
              </a:lnSpc>
              <a:defRPr/>
            </a:pPr>
            <a:endParaRPr lang="de-DE" sz="3000" b="0" strike="noStrike" spc="-1" dirty="0">
              <a:latin typeface="Frutiger" panose="020B0500000000000000" pitchFamily="34" charset="0"/>
            </a:endParaRPr>
          </a:p>
          <a:p>
            <a:pPr>
              <a:lnSpc>
                <a:spcPct val="100000"/>
              </a:lnSpc>
              <a:defRPr/>
            </a:pPr>
            <a:endParaRPr lang="de-DE" sz="3000" b="0" strike="noStrike" spc="-1" dirty="0">
              <a:latin typeface="Frutiger" panose="020B0500000000000000" pitchFamily="34" charset="0"/>
            </a:endParaRPr>
          </a:p>
        </p:txBody>
      </p:sp>
      <p:sp>
        <p:nvSpPr>
          <p:cNvPr id="569" name="CustomShape 4"/>
          <p:cNvSpPr/>
          <p:nvPr/>
        </p:nvSpPr>
        <p:spPr bwMode="auto">
          <a:xfrm>
            <a:off x="669752" y="7203617"/>
            <a:ext cx="752015" cy="553503"/>
          </a:xfrm>
          <a:prstGeom prst="rightArrow">
            <a:avLst>
              <a:gd name="adj1" fmla="val 50000"/>
              <a:gd name="adj2" fmla="val 50000"/>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93871C0-DDE0-106F-DD76-AA7C62D5324D}"/>
              </a:ext>
            </a:extLst>
          </p:cNvPr>
          <p:cNvSpPr txBox="1"/>
          <p:nvPr/>
        </p:nvSpPr>
        <p:spPr>
          <a:xfrm>
            <a:off x="1467752" y="3722638"/>
            <a:ext cx="10069296" cy="2308324"/>
          </a:xfrm>
          <a:prstGeom prst="rect">
            <a:avLst/>
          </a:prstGeom>
          <a:noFill/>
        </p:spPr>
        <p:txBody>
          <a:bodyPr wrap="square">
            <a:spAutoFit/>
          </a:bodyPr>
          <a:lstStyle/>
          <a:p>
            <a:pPr marL="360" algn="ctr">
              <a:lnSpc>
                <a:spcPct val="100000"/>
              </a:lnSpc>
              <a:buClr>
                <a:srgbClr val="000000"/>
              </a:buClr>
              <a:defRPr/>
            </a:pPr>
            <a:r>
              <a:rPr lang="de-DE" sz="3600" b="1" strike="noStrike" spc="-1" dirty="0">
                <a:solidFill>
                  <a:srgbClr val="000000"/>
                </a:solidFill>
                <a:latin typeface="Frutiger" panose="020B0500000000000000" pitchFamily="34" charset="0"/>
                <a:ea typeface="DejaVu Sans"/>
                <a:cs typeface="Arial"/>
              </a:rPr>
              <a:t>Fracking ist eine Weiterführung der rassistisch-kolonialen Ausbeutung der Menschen des globalen Südens und ein fundamentaler Eingriff in ihre Rechte und die Rechte der Natur! </a:t>
            </a:r>
            <a:endParaRPr lang="de-DE" sz="3600" b="0" strike="noStrike" spc="-1" dirty="0">
              <a:latin typeface="Frutiger" panose="020B0500000000000000" pitchFamily="34" charset="0"/>
              <a:cs typeface="Arial"/>
            </a:endParaRPr>
          </a:p>
        </p:txBody>
      </p:sp>
    </p:spTree>
    <p:extLst>
      <p:ext uri="{BB962C8B-B14F-4D97-AF65-F5344CB8AC3E}">
        <p14:creationId xmlns:p14="http://schemas.microsoft.com/office/powerpoint/2010/main" val="4180002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7" name="CustomShape 1"/>
          <p:cNvSpPr/>
          <p:nvPr/>
        </p:nvSpPr>
        <p:spPr bwMode="auto">
          <a:xfrm>
            <a:off x="0" y="363600"/>
            <a:ext cx="13011840" cy="102312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88" name="CustomShape 2"/>
          <p:cNvSpPr/>
          <p:nvPr/>
        </p:nvSpPr>
        <p:spPr bwMode="auto">
          <a:xfrm>
            <a:off x="404280" y="418680"/>
            <a:ext cx="12195000" cy="92484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a:solidFill>
                  <a:srgbClr val="FFFFFF"/>
                </a:solidFill>
                <a:latin typeface="Aku &amp; Kamu"/>
                <a:ea typeface="Aku &amp; Kamu"/>
              </a:rPr>
              <a:t>Anti-</a:t>
            </a:r>
            <a:r>
              <a:rPr lang="en-US" sz="5400" b="0" strike="noStrike" spc="-1" dirty="0" err="1">
                <a:solidFill>
                  <a:srgbClr val="FFFFFF"/>
                </a:solidFill>
                <a:latin typeface="Aku &amp; Kamu"/>
                <a:ea typeface="Aku &amp; Kamu"/>
              </a:rPr>
              <a:t>demokratische</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Prozesse</a:t>
            </a:r>
            <a:endParaRPr lang="de-DE" sz="5400" b="0" strike="noStrike" spc="-1" dirty="0">
              <a:latin typeface="Arial"/>
            </a:endParaRPr>
          </a:p>
        </p:txBody>
      </p:sp>
      <p:pic>
        <p:nvPicPr>
          <p:cNvPr id="489" name="EG_logo.png"/>
          <p:cNvPicPr/>
          <p:nvPr/>
        </p:nvPicPr>
        <p:blipFill>
          <a:blip r:embed="rId3"/>
          <a:stretch/>
        </p:blipFill>
        <p:spPr bwMode="auto">
          <a:xfrm>
            <a:off x="10789920" y="-510840"/>
            <a:ext cx="2521800" cy="2521800"/>
          </a:xfrm>
          <a:prstGeom prst="rect">
            <a:avLst/>
          </a:prstGeom>
          <a:ln w="12600">
            <a:noFill/>
          </a:ln>
        </p:spPr>
      </p:pic>
      <p:sp>
        <p:nvSpPr>
          <p:cNvPr id="490" name="TextShape 3"/>
          <p:cNvSpPr txBox="1"/>
          <p:nvPr/>
        </p:nvSpPr>
        <p:spPr bwMode="auto">
          <a:xfrm>
            <a:off x="1173808" y="2066040"/>
            <a:ext cx="11594600" cy="3769920"/>
          </a:xfrm>
          <a:prstGeom prst="rect">
            <a:avLst/>
          </a:prstGeom>
          <a:noFill/>
          <a:ln w="0">
            <a:noFill/>
          </a:ln>
        </p:spPr>
        <p:txBody>
          <a:bodyPr lIns="0" tIns="0" rIns="0" bIns="0">
            <a:noAutofit/>
          </a:bodyPr>
          <a:lstStyle/>
          <a:p>
            <a:pPr marL="360" lvl="0">
              <a:lnSpc>
                <a:spcPct val="90000"/>
              </a:lnSpc>
              <a:spcBef>
                <a:spcPts val="1001"/>
              </a:spcBef>
              <a:buClr>
                <a:srgbClr val="000000"/>
              </a:buClr>
              <a:defRPr/>
            </a:pPr>
            <a:r>
              <a:rPr lang="de-DE" sz="3000" b="1" dirty="0">
                <a:latin typeface="Frutiger" panose="020B0500000000000000" pitchFamily="34" charset="0"/>
              </a:rPr>
              <a:t>Das LNG Beschleunigungsgesetz (</a:t>
            </a:r>
            <a:r>
              <a:rPr lang="de-DE" sz="3000" b="1" spc="-1" dirty="0">
                <a:solidFill>
                  <a:srgbClr val="000000"/>
                </a:solidFill>
                <a:latin typeface="Frutiger" panose="020B0500000000000000" pitchFamily="34" charset="0"/>
                <a:cs typeface="Arial"/>
              </a:rPr>
              <a:t>s</a:t>
            </a:r>
            <a:r>
              <a:rPr lang="de-DE" sz="3000" b="1" strike="noStrike" spc="-1" dirty="0">
                <a:solidFill>
                  <a:srgbClr val="000000"/>
                </a:solidFill>
                <a:latin typeface="Frutiger" panose="020B0500000000000000" pitchFamily="34" charset="0"/>
                <a:ea typeface="DejaVu Sans"/>
                <a:cs typeface="Arial"/>
              </a:rPr>
              <a:t>eit Juli 2022)</a:t>
            </a:r>
            <a:endParaRPr lang="de-DE" sz="3000" b="1" dirty="0">
              <a:latin typeface="Frutiger" panose="020B0500000000000000" pitchFamily="34" charset="0"/>
            </a:endParaRPr>
          </a:p>
          <a:p>
            <a:pPr marL="457200" indent="-457200">
              <a:buFont typeface="Arial" panose="020B0604020202020204" pitchFamily="34" charset="0"/>
              <a:buChar char="•"/>
            </a:pPr>
            <a:r>
              <a:rPr lang="de-DE" sz="3000" dirty="0">
                <a:latin typeface="Frutiger" panose="020B0500000000000000" pitchFamily="34" charset="0"/>
              </a:rPr>
              <a:t>Einschränkungen von Prüf- und Beteiligungsverfahren</a:t>
            </a:r>
          </a:p>
          <a:p>
            <a:pPr marL="457200" indent="-457200">
              <a:buFont typeface="Arial" panose="020B0604020202020204" pitchFamily="34" charset="0"/>
              <a:buChar char="•"/>
            </a:pPr>
            <a:r>
              <a:rPr lang="de-DE" sz="3000" dirty="0">
                <a:latin typeface="Frutiger" panose="020B0500000000000000" pitchFamily="34" charset="0"/>
              </a:rPr>
              <a:t>Bis zu 12 Terminals für den Import von LNG können gebaut und bis 2043 betrieben werden</a:t>
            </a:r>
          </a:p>
          <a:p>
            <a:pPr marL="457200" indent="-457200">
              <a:buFont typeface="Arial" panose="020B0604020202020204" pitchFamily="34" charset="0"/>
              <a:buChar char="•"/>
            </a:pPr>
            <a:r>
              <a:rPr lang="de-DE" sz="3000" dirty="0">
                <a:latin typeface="Frutiger" panose="020B0500000000000000" pitchFamily="34" charset="0"/>
              </a:rPr>
              <a:t>9,8 Milliarden Euro</a:t>
            </a:r>
          </a:p>
          <a:p>
            <a:pPr marL="457200" lvl="0" indent="-457200">
              <a:buFont typeface="Arial" panose="020B0604020202020204" pitchFamily="34" charset="0"/>
              <a:buChar char="•"/>
            </a:pPr>
            <a:r>
              <a:rPr lang="de-DE" sz="3000" dirty="0">
                <a:latin typeface="Frutiger" panose="020B0500000000000000" pitchFamily="34" charset="0"/>
              </a:rPr>
              <a:t>Standorte: Wilhelmshaven, Stade, Hamburg, Brunsbüttel, Rostock, Lubmin </a:t>
            </a:r>
          </a:p>
          <a:p>
            <a:pPr marL="457200" lvl="0" indent="-457200">
              <a:buFont typeface="Arial" panose="020B0604020202020204" pitchFamily="34" charset="0"/>
              <a:buChar char="•"/>
            </a:pPr>
            <a:endParaRPr lang="de-DE" sz="3000" dirty="0">
              <a:latin typeface="Frutiger" panose="020B0500000000000000" pitchFamily="34" charset="0"/>
            </a:endParaRPr>
          </a:p>
          <a:p>
            <a:pPr lvl="0"/>
            <a:r>
              <a:rPr lang="de-DE" sz="3000" dirty="0">
                <a:latin typeface="Frutiger" panose="020B0500000000000000" pitchFamily="34" charset="0"/>
              </a:rPr>
              <a:t>Die sieben wahrscheinlichsten Projekte würden einen Großteil des deutschen CO₂-Restbudgets verbrauchen und die unzureichenden Klimaziele unerreichbar machen</a:t>
            </a:r>
          </a:p>
          <a:p>
            <a:pPr lvl="0"/>
            <a:endParaRPr lang="de-DE" sz="3000" dirty="0">
              <a:latin typeface="Frutiger" panose="020B0500000000000000" pitchFamily="34" charset="0"/>
            </a:endParaRPr>
          </a:p>
          <a:p>
            <a:pPr lvl="0"/>
            <a:r>
              <a:rPr lang="de-DE" sz="3000" b="1" dirty="0">
                <a:latin typeface="Frutiger" panose="020B0500000000000000" pitchFamily="34" charset="0"/>
              </a:rPr>
              <a:t>Anfang Juli wurde das LNG Beschleunigungsgesetz auch für Rügen vor dem Bundesrat durchgesetzt </a:t>
            </a:r>
          </a:p>
          <a:p>
            <a:pPr marL="343080" indent="-342720">
              <a:lnSpc>
                <a:spcPct val="90000"/>
              </a:lnSpc>
              <a:spcBef>
                <a:spcPts val="1001"/>
              </a:spcBef>
              <a:buClr>
                <a:srgbClr val="000000"/>
              </a:buClr>
              <a:buFont typeface="Symbol" charset="2"/>
              <a:buChar char="-"/>
              <a:defRPr/>
            </a:pPr>
            <a:endParaRPr lang="de-DE" sz="3000" spc="-1" dirty="0">
              <a:solidFill>
                <a:srgbClr val="000000"/>
              </a:solidFill>
              <a:latin typeface="Frutiger" panose="020B0500000000000000" pitchFamily="34" charset="0"/>
              <a:cs typeface="Arial"/>
            </a:endParaRPr>
          </a:p>
          <a:p>
            <a:pPr marL="343080" indent="-342720">
              <a:lnSpc>
                <a:spcPct val="90000"/>
              </a:lnSpc>
              <a:spcBef>
                <a:spcPts val="1001"/>
              </a:spcBef>
              <a:buClr>
                <a:srgbClr val="000000"/>
              </a:buClr>
              <a:defRPr/>
            </a:pPr>
            <a:endParaRPr lang="de-DE" sz="3000" b="0" strike="noStrike" spc="-1" dirty="0">
              <a:solidFill>
                <a:srgbClr val="000000"/>
              </a:solidFill>
              <a:latin typeface="Frutiger" panose="020B0500000000000000" pitchFamily="34" charset="0"/>
              <a:ea typeface="DejaVu Sans"/>
            </a:endParaRPr>
          </a:p>
          <a:p>
            <a:pPr marL="343080" indent="-342720">
              <a:lnSpc>
                <a:spcPct val="90000"/>
              </a:lnSpc>
              <a:spcBef>
                <a:spcPts val="1001"/>
              </a:spcBef>
              <a:buClr>
                <a:srgbClr val="000000"/>
              </a:buClr>
              <a:buFont typeface="Arial"/>
              <a:buChar char="•"/>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a:p>
            <a:pPr>
              <a:lnSpc>
                <a:spcPct val="90000"/>
              </a:lnSpc>
              <a:spcBef>
                <a:spcPts val="1001"/>
              </a:spcBef>
              <a:defRPr/>
            </a:pPr>
            <a:endParaRPr lang="de-DE" sz="3000" b="0" strike="noStrike" spc="-1" dirty="0">
              <a:solidFill>
                <a:srgbClr val="000000"/>
              </a:solidFill>
              <a:latin typeface="Frutiger" panose="020B0500000000000000" pitchFamily="34" charset="0"/>
            </a:endParaRPr>
          </a:p>
        </p:txBody>
      </p:sp>
      <p:sp>
        <p:nvSpPr>
          <p:cNvPr id="2" name="CustomShape 4">
            <a:extLst>
              <a:ext uri="{FF2B5EF4-FFF2-40B4-BE49-F238E27FC236}">
                <a16:creationId xmlns:a16="http://schemas.microsoft.com/office/drawing/2014/main" id="{F4447D0F-18E1-DA57-3F16-F71F4F26E012}"/>
              </a:ext>
            </a:extLst>
          </p:cNvPr>
          <p:cNvSpPr/>
          <p:nvPr/>
        </p:nvSpPr>
        <p:spPr bwMode="auto">
          <a:xfrm>
            <a:off x="374495" y="7469088"/>
            <a:ext cx="752015" cy="553503"/>
          </a:xfrm>
          <a:prstGeom prst="rightArrow">
            <a:avLst>
              <a:gd name="adj1" fmla="val 50000"/>
              <a:gd name="adj2" fmla="val 50000"/>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a:p>
        </p:txBody>
      </p:sp>
      <p:pic>
        <p:nvPicPr>
          <p:cNvPr id="4" name="Bild 3" descr="9c0a49750c3cb1f57260f2eab7983a05.jpg"/>
          <p:cNvPicPr>
            <a:picLocks noChangeAspect="1"/>
          </p:cNvPicPr>
          <p:nvPr/>
        </p:nvPicPr>
        <p:blipFill>
          <a:blip r:embed="rId2"/>
          <a:stretch>
            <a:fillRect/>
          </a:stretch>
        </p:blipFill>
        <p:spPr>
          <a:xfrm>
            <a:off x="-2870200" y="-609600"/>
            <a:ext cx="18824576" cy="10668000"/>
          </a:xfrm>
          <a:prstGeom prst="rect">
            <a:avLst/>
          </a:prstGeom>
        </p:spPr>
      </p:pic>
      <p:sp>
        <p:nvSpPr>
          <p:cNvPr id="6" name="CustomShape 1"/>
          <p:cNvSpPr/>
          <p:nvPr/>
        </p:nvSpPr>
        <p:spPr bwMode="auto">
          <a:xfrm>
            <a:off x="-584200" y="7620000"/>
            <a:ext cx="14628600" cy="1864784"/>
          </a:xfrm>
          <a:prstGeom prst="rect">
            <a:avLst/>
          </a:prstGeom>
          <a:solidFill>
            <a:srgbClr val="660066"/>
          </a:solidFill>
          <a:ln w="12600">
            <a:noFill/>
          </a:ln>
        </p:spPr>
        <p:style>
          <a:lnRef idx="0">
            <a:srgbClr val="000000"/>
          </a:lnRef>
          <a:fillRef idx="0">
            <a:srgbClr val="000000"/>
          </a:fillRef>
          <a:effectRef idx="0">
            <a:srgbClr val="000000"/>
          </a:effectRef>
          <a:fontRef idx="minor"/>
        </p:style>
        <p:txBody>
          <a:bodyPr anchor="ctr"/>
          <a:lstStyle/>
          <a:p>
            <a:r>
              <a:rPr lang="de-DE" sz="5400" dirty="0">
                <a:solidFill>
                  <a:schemeClr val="bg1"/>
                </a:solidFill>
                <a:latin typeface="Aku &amp; Kamu"/>
              </a:rPr>
              <a:t>    3) Was auf Rügen passiert </a:t>
            </a:r>
          </a:p>
        </p:txBody>
      </p:sp>
      <p:pic>
        <p:nvPicPr>
          <p:cNvPr id="5" name="EG_logo.png"/>
          <p:cNvPicPr/>
          <p:nvPr/>
        </p:nvPicPr>
        <p:blipFill>
          <a:blip r:embed="rId3"/>
          <a:stretch/>
        </p:blipFill>
        <p:spPr bwMode="auto">
          <a:xfrm>
            <a:off x="10769600" y="6705600"/>
            <a:ext cx="2521800" cy="2521800"/>
          </a:xfrm>
          <a:prstGeom prst="rect">
            <a:avLst/>
          </a:prstGeom>
          <a:ln w="1260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6" name="CustomShape 1"/>
          <p:cNvSpPr/>
          <p:nvPr/>
        </p:nvSpPr>
        <p:spPr bwMode="auto">
          <a:xfrm>
            <a:off x="0" y="381000"/>
            <a:ext cx="14628600" cy="1219200"/>
          </a:xfrm>
          <a:prstGeom prst="rect">
            <a:avLst/>
          </a:prstGeom>
          <a:solidFill>
            <a:srgbClr val="660066"/>
          </a:solidFill>
          <a:ln w="12600">
            <a:noFill/>
          </a:ln>
        </p:spPr>
        <p:style>
          <a:lnRef idx="0">
            <a:srgbClr val="000000"/>
          </a:lnRef>
          <a:fillRef idx="0">
            <a:srgbClr val="000000"/>
          </a:fillRef>
          <a:effectRef idx="0">
            <a:srgbClr val="000000"/>
          </a:effectRef>
          <a:fontRef idx="minor"/>
        </p:style>
        <p:txBody>
          <a:bodyPr vert="horz" anchor="ctr"/>
          <a:lstStyle/>
          <a:p>
            <a:r>
              <a:rPr lang="de-DE" sz="5400" dirty="0">
                <a:solidFill>
                  <a:srgbClr val="FFFFFF"/>
                </a:solidFill>
                <a:latin typeface="Aku &amp; Kamu"/>
              </a:rPr>
              <a:t> Was auf Rügen passiert</a:t>
            </a:r>
          </a:p>
        </p:txBody>
      </p:sp>
      <p:pic>
        <p:nvPicPr>
          <p:cNvPr id="5" name="EG_logo.png"/>
          <p:cNvPicPr/>
          <p:nvPr/>
        </p:nvPicPr>
        <p:blipFill>
          <a:blip r:embed="rId3"/>
          <a:stretch/>
        </p:blipFill>
        <p:spPr bwMode="auto">
          <a:xfrm>
            <a:off x="10789920" y="-510840"/>
            <a:ext cx="2521800" cy="2521800"/>
          </a:xfrm>
          <a:prstGeom prst="rect">
            <a:avLst/>
          </a:prstGeom>
          <a:ln w="12600">
            <a:noFill/>
          </a:ln>
        </p:spPr>
      </p:pic>
      <p:sp>
        <p:nvSpPr>
          <p:cNvPr id="7" name="Textfeld 6"/>
          <p:cNvSpPr txBox="1"/>
          <p:nvPr/>
        </p:nvSpPr>
        <p:spPr>
          <a:xfrm>
            <a:off x="650877" y="2133600"/>
            <a:ext cx="11700721" cy="7017306"/>
          </a:xfrm>
          <a:prstGeom prst="rect">
            <a:avLst/>
          </a:prstGeom>
          <a:noFill/>
        </p:spPr>
        <p:txBody>
          <a:bodyPr wrap="square" rtlCol="0">
            <a:spAutoFit/>
          </a:bodyPr>
          <a:lstStyle/>
          <a:p>
            <a:r>
              <a:rPr lang="de-DE" sz="3000" b="1" dirty="0">
                <a:latin typeface="Frutiger" panose="020B0500000000000000" pitchFamily="34" charset="0"/>
              </a:rPr>
              <a:t>Größtes LNG-Terminal Europas soll im Hafen von Mukran auf Rügen gebaut werden</a:t>
            </a:r>
          </a:p>
          <a:p>
            <a:pPr marL="457200" indent="-457200">
              <a:buFont typeface="Arial" panose="020B0604020202020204" pitchFamily="34" charset="0"/>
              <a:buChar char="•"/>
            </a:pPr>
            <a:r>
              <a:rPr lang="de-DE" sz="3000" dirty="0">
                <a:latin typeface="Frutiger" panose="020B0500000000000000" pitchFamily="34" charset="0"/>
              </a:rPr>
              <a:t>Die Planungen laufen auf Hochtouren, das Terminal soll im Winter fertig sein</a:t>
            </a:r>
          </a:p>
          <a:p>
            <a:pPr marL="457200" indent="-457200">
              <a:buFont typeface="Arial" panose="020B0604020202020204" pitchFamily="34" charset="0"/>
              <a:buChar char="•"/>
            </a:pPr>
            <a:r>
              <a:rPr lang="de-DE" sz="3000" dirty="0">
                <a:latin typeface="Frutiger" panose="020B0500000000000000" pitchFamily="34" charset="0"/>
              </a:rPr>
              <a:t>FSRU "Floating Storage and </a:t>
            </a:r>
            <a:r>
              <a:rPr lang="de-DE" sz="3000" dirty="0" err="1">
                <a:latin typeface="Frutiger" panose="020B0500000000000000" pitchFamily="34" charset="0"/>
              </a:rPr>
              <a:t>Regasification</a:t>
            </a:r>
            <a:r>
              <a:rPr lang="de-DE" sz="3000" dirty="0">
                <a:latin typeface="Frutiger" panose="020B0500000000000000" pitchFamily="34" charset="0"/>
              </a:rPr>
              <a:t> Unit“: soll angeschifftes Fracking-Gas aus aller Welt annehmen, umwandeln und lagern </a:t>
            </a:r>
            <a:br>
              <a:rPr lang="de-DE" sz="3000" dirty="0">
                <a:latin typeface="Frutiger" panose="020B0500000000000000" pitchFamily="34" charset="0"/>
              </a:rPr>
            </a:br>
            <a:endParaRPr lang="de-DE" sz="3000" dirty="0">
              <a:latin typeface="Frutiger" panose="020B0500000000000000" pitchFamily="34" charset="0"/>
            </a:endParaRPr>
          </a:p>
          <a:p>
            <a:r>
              <a:rPr lang="de-DE" sz="3000" b="1" dirty="0">
                <a:latin typeface="Frutiger" panose="020B0500000000000000" pitchFamily="34" charset="0"/>
              </a:rPr>
              <a:t>Folgen für Rügen: </a:t>
            </a:r>
          </a:p>
          <a:p>
            <a:pPr marL="457200" indent="-457200">
              <a:buFont typeface="Arial" panose="020B0604020202020204" pitchFamily="34" charset="0"/>
              <a:buChar char="•"/>
            </a:pPr>
            <a:r>
              <a:rPr lang="de-DE" sz="3000" dirty="0">
                <a:latin typeface="Frutiger" panose="020B0500000000000000" pitchFamily="34" charset="0"/>
              </a:rPr>
              <a:t>Massive Schäden im Lebensraum Ostsee</a:t>
            </a:r>
          </a:p>
          <a:p>
            <a:pPr marL="457200" indent="-457200">
              <a:buFont typeface="Arial" panose="020B0604020202020204" pitchFamily="34" charset="0"/>
              <a:buChar char="•"/>
            </a:pPr>
            <a:r>
              <a:rPr lang="de-DE" sz="3000" dirty="0">
                <a:latin typeface="Frutiger" panose="020B0500000000000000" pitchFamily="34" charset="0"/>
              </a:rPr>
              <a:t>Gefahr für Unterwasserbiotope, die für das Gesamtgefüge des marinen Ökosystems von enormer Bedeutung sind </a:t>
            </a:r>
          </a:p>
          <a:p>
            <a:pPr marL="457200" indent="-457200">
              <a:buFont typeface="Arial" panose="020B0604020202020204" pitchFamily="34" charset="0"/>
              <a:buChar char="•"/>
            </a:pPr>
            <a:r>
              <a:rPr lang="de-DE" sz="3000" dirty="0">
                <a:latin typeface="Frutiger" panose="020B0500000000000000" pitchFamily="34" charset="0"/>
              </a:rPr>
              <a:t>Tourismus beeinträchtigt (ökonomische Folgen für Bevölkerung)</a:t>
            </a:r>
            <a:br>
              <a:rPr lang="de-DE" sz="3000" dirty="0">
                <a:latin typeface="Frutiger" panose="020B0500000000000000" pitchFamily="34" charset="0"/>
              </a:rPr>
            </a:br>
            <a:endParaRPr lang="de-DE" sz="3000" dirty="0">
              <a:latin typeface="Frutiger" panose="020B0500000000000000" pitchFamily="34" charset="0"/>
            </a:endParaRPr>
          </a:p>
          <a:p>
            <a:pPr marL="457200" indent="-457200">
              <a:buFont typeface="Arial" panose="020B0604020202020204" pitchFamily="34" charset="0"/>
              <a:buChar char="•"/>
            </a:pPr>
            <a:endParaRPr lang="de-DE" sz="3000" dirty="0">
              <a:latin typeface="Frutiger" panose="020B0500000000000000" pitchFamily="34" charset="0"/>
            </a:endParaRPr>
          </a:p>
          <a:p>
            <a:r>
              <a:rPr lang="de-DE" sz="3000" b="1" dirty="0">
                <a:latin typeface="Frutiger" panose="020B0500000000000000" pitchFamily="34" charset="0"/>
              </a:rPr>
              <a:t>Ursprünglicher Standort „Sellin“ durch Proteste verhindert!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a:p>
        </p:txBody>
      </p:sp>
      <p:sp>
        <p:nvSpPr>
          <p:cNvPr id="6" name="CustomShape 1"/>
          <p:cNvSpPr/>
          <p:nvPr/>
        </p:nvSpPr>
        <p:spPr bwMode="auto">
          <a:xfrm>
            <a:off x="0" y="381000"/>
            <a:ext cx="14628600" cy="1219200"/>
          </a:xfrm>
          <a:prstGeom prst="rect">
            <a:avLst/>
          </a:prstGeom>
          <a:solidFill>
            <a:srgbClr val="660066"/>
          </a:solidFill>
          <a:ln w="12600">
            <a:noFill/>
          </a:ln>
        </p:spPr>
        <p:style>
          <a:lnRef idx="0">
            <a:srgbClr val="000000"/>
          </a:lnRef>
          <a:fillRef idx="0">
            <a:srgbClr val="000000"/>
          </a:fillRef>
          <a:effectRef idx="0">
            <a:srgbClr val="000000"/>
          </a:effectRef>
          <a:fontRef idx="minor"/>
        </p:style>
        <p:txBody>
          <a:bodyPr vert="horz" anchor="ctr"/>
          <a:lstStyle/>
          <a:p>
            <a:r>
              <a:rPr lang="de-DE" sz="5400" dirty="0">
                <a:solidFill>
                  <a:srgbClr val="FFFFFF"/>
                </a:solidFill>
                <a:latin typeface="Aku &amp; Kamu"/>
              </a:rPr>
              <a:t> Was auf Rügen passiert</a:t>
            </a:r>
          </a:p>
        </p:txBody>
      </p:sp>
      <p:pic>
        <p:nvPicPr>
          <p:cNvPr id="5" name="EG_logo.png"/>
          <p:cNvPicPr/>
          <p:nvPr/>
        </p:nvPicPr>
        <p:blipFill>
          <a:blip r:embed="rId2"/>
          <a:stretch/>
        </p:blipFill>
        <p:spPr bwMode="auto">
          <a:xfrm>
            <a:off x="10789920" y="-510840"/>
            <a:ext cx="2521800" cy="2521800"/>
          </a:xfrm>
          <a:prstGeom prst="rect">
            <a:avLst/>
          </a:prstGeom>
          <a:ln w="12600">
            <a:noFill/>
          </a:ln>
        </p:spPr>
      </p:pic>
      <p:pic>
        <p:nvPicPr>
          <p:cNvPr id="7" name="Bild 6" descr="Bildschirmfoto 2023-08-02 um 16.32.23.png"/>
          <p:cNvPicPr>
            <a:picLocks noChangeAspect="1"/>
          </p:cNvPicPr>
          <p:nvPr/>
        </p:nvPicPr>
        <p:blipFill>
          <a:blip r:embed="rId3"/>
          <a:stretch>
            <a:fillRect/>
          </a:stretch>
        </p:blipFill>
        <p:spPr>
          <a:xfrm>
            <a:off x="1869991" y="2010960"/>
            <a:ext cx="9264818" cy="7342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akten</a:t>
            </a:r>
            <a:endParaRPr lang="de-DE" dirty="0"/>
          </a:p>
        </p:txBody>
      </p:sp>
      <p:sp>
        <p:nvSpPr>
          <p:cNvPr id="6" name="CustomShape 1"/>
          <p:cNvSpPr/>
          <p:nvPr/>
        </p:nvSpPr>
        <p:spPr bwMode="auto">
          <a:xfrm>
            <a:off x="0" y="381000"/>
            <a:ext cx="14628600" cy="1219200"/>
          </a:xfrm>
          <a:prstGeom prst="rect">
            <a:avLst/>
          </a:prstGeom>
          <a:solidFill>
            <a:srgbClr val="660066"/>
          </a:solidFill>
          <a:ln w="12600">
            <a:noFill/>
          </a:ln>
        </p:spPr>
        <p:style>
          <a:lnRef idx="0">
            <a:srgbClr val="000000"/>
          </a:lnRef>
          <a:fillRef idx="0">
            <a:srgbClr val="000000"/>
          </a:fillRef>
          <a:effectRef idx="0">
            <a:srgbClr val="000000"/>
          </a:effectRef>
          <a:fontRef idx="minor"/>
        </p:style>
        <p:txBody>
          <a:bodyPr vert="horz" anchor="ctr"/>
          <a:lstStyle/>
          <a:p>
            <a:r>
              <a:rPr lang="de-DE" sz="5400" dirty="0">
                <a:solidFill>
                  <a:srgbClr val="FFFFFF"/>
                </a:solidFill>
                <a:latin typeface="Aku &amp; Kamu"/>
              </a:rPr>
              <a:t> Proteste auf Rügen</a:t>
            </a:r>
          </a:p>
        </p:txBody>
      </p:sp>
      <p:pic>
        <p:nvPicPr>
          <p:cNvPr id="5" name="EG_logo.png"/>
          <p:cNvPicPr/>
          <p:nvPr/>
        </p:nvPicPr>
        <p:blipFill>
          <a:blip r:embed="rId2"/>
          <a:stretch/>
        </p:blipFill>
        <p:spPr bwMode="auto">
          <a:xfrm>
            <a:off x="10789920" y="-510840"/>
            <a:ext cx="2521800" cy="2521800"/>
          </a:xfrm>
          <a:prstGeom prst="rect">
            <a:avLst/>
          </a:prstGeom>
          <a:ln w="12600">
            <a:noFill/>
          </a:ln>
        </p:spPr>
      </p:pic>
      <p:sp>
        <p:nvSpPr>
          <p:cNvPr id="8" name="Textfeld 7"/>
          <p:cNvSpPr txBox="1"/>
          <p:nvPr/>
        </p:nvSpPr>
        <p:spPr>
          <a:xfrm>
            <a:off x="650879" y="2133600"/>
            <a:ext cx="11456242" cy="7263527"/>
          </a:xfrm>
          <a:prstGeom prst="rect">
            <a:avLst/>
          </a:prstGeom>
          <a:noFill/>
        </p:spPr>
        <p:txBody>
          <a:bodyPr wrap="square" rtlCol="0">
            <a:spAutoFit/>
          </a:bodyPr>
          <a:lstStyle/>
          <a:p>
            <a:pPr marL="457200" indent="-457200">
              <a:buFont typeface="Arial" panose="020B0604020202020204" pitchFamily="34" charset="0"/>
              <a:buChar char="•"/>
            </a:pPr>
            <a:r>
              <a:rPr lang="de-DE" sz="3000" dirty="0">
                <a:latin typeface="Frutiger" panose="020B0500000000000000" pitchFamily="34" charset="0"/>
              </a:rPr>
              <a:t>Viele Bürger*inneninitiativen (BIs) vor Ort </a:t>
            </a:r>
          </a:p>
          <a:p>
            <a:pPr marL="457200" indent="-457200">
              <a:buFont typeface="Arial" panose="020B0604020202020204" pitchFamily="34" charset="0"/>
              <a:buChar char="•"/>
            </a:pPr>
            <a:r>
              <a:rPr lang="de-DE" sz="3000" dirty="0">
                <a:latin typeface="Frutiger" panose="020B0500000000000000" pitchFamily="34" charset="0"/>
              </a:rPr>
              <a:t>Großteil der Bürgermeister*innen auf Rügen aktiv gegen Terminal</a:t>
            </a:r>
          </a:p>
          <a:p>
            <a:pPr marL="457200" indent="-457200">
              <a:buFont typeface="Arial" panose="020B0604020202020204" pitchFamily="34" charset="0"/>
              <a:buChar char="•"/>
            </a:pPr>
            <a:r>
              <a:rPr lang="de-DE" sz="3000" dirty="0">
                <a:latin typeface="Frutiger" panose="020B0500000000000000" pitchFamily="34" charset="0"/>
              </a:rPr>
              <a:t>Ein paar BIs sind rechtsoffen (z.B. </a:t>
            </a:r>
            <a:r>
              <a:rPr lang="de-DE" sz="3000" i="1" dirty="0">
                <a:latin typeface="Frutiger" panose="020B0500000000000000" pitchFamily="34" charset="0"/>
              </a:rPr>
              <a:t>Wir für Rügen</a:t>
            </a:r>
            <a:r>
              <a:rPr lang="de-DE" sz="3000" dirty="0">
                <a:latin typeface="Frutiger" panose="020B0500000000000000" pitchFamily="34" charset="0"/>
              </a:rPr>
              <a:t>)</a:t>
            </a:r>
            <a:br>
              <a:rPr lang="de-DE" sz="3000" dirty="0">
                <a:latin typeface="Frutiger" panose="020B0500000000000000" pitchFamily="34" charset="0"/>
              </a:rPr>
            </a:br>
            <a:endParaRPr lang="de-DE" sz="3000" dirty="0">
              <a:latin typeface="Frutiger" panose="020B0500000000000000" pitchFamily="34" charset="0"/>
            </a:endParaRPr>
          </a:p>
          <a:p>
            <a:r>
              <a:rPr lang="de-DE" sz="3000" b="1" dirty="0">
                <a:latin typeface="Frutiger" panose="020B0500000000000000" pitchFamily="34" charset="0"/>
              </a:rPr>
              <a:t>Die Perspektive von Ende Gelände</a:t>
            </a:r>
          </a:p>
          <a:p>
            <a:pPr marL="457200" indent="-457200">
              <a:buFont typeface="Arial" panose="020B0604020202020204" pitchFamily="34" charset="0"/>
              <a:buChar char="•"/>
            </a:pPr>
            <a:r>
              <a:rPr lang="de-DE" sz="3000" dirty="0">
                <a:latin typeface="Frutiger" panose="020B0500000000000000" pitchFamily="34" charset="0"/>
              </a:rPr>
              <a:t>„Not in </a:t>
            </a:r>
            <a:r>
              <a:rPr lang="de-DE" sz="3000" dirty="0" err="1">
                <a:latin typeface="Frutiger" panose="020B0500000000000000" pitchFamily="34" charset="0"/>
              </a:rPr>
              <a:t>my</a:t>
            </a:r>
            <a:r>
              <a:rPr lang="de-DE" sz="3000" dirty="0">
                <a:latin typeface="Frutiger" panose="020B0500000000000000" pitchFamily="34" charset="0"/>
              </a:rPr>
              <a:t> </a:t>
            </a:r>
            <a:r>
              <a:rPr lang="de-DE" sz="3000" dirty="0" err="1">
                <a:latin typeface="Frutiger" panose="020B0500000000000000" pitchFamily="34" charset="0"/>
              </a:rPr>
              <a:t>backyard</a:t>
            </a:r>
            <a:r>
              <a:rPr lang="de-DE" sz="3000" dirty="0">
                <a:latin typeface="Frutiger" panose="020B0500000000000000" pitchFamily="34" charset="0"/>
              </a:rPr>
              <a:t>“ (</a:t>
            </a:r>
            <a:r>
              <a:rPr lang="de-DE" sz="3000" dirty="0" err="1">
                <a:latin typeface="Frutiger" panose="020B0500000000000000" pitchFamily="34" charset="0"/>
              </a:rPr>
              <a:t>Nimby</a:t>
            </a:r>
            <a:r>
              <a:rPr lang="de-DE" sz="3000" dirty="0">
                <a:latin typeface="Frutiger" panose="020B0500000000000000" pitchFamily="34" charset="0"/>
              </a:rPr>
              <a:t>) Mentalität überwinden</a:t>
            </a:r>
          </a:p>
          <a:p>
            <a:pPr marL="457200" indent="-457200">
              <a:buFont typeface="Arial" panose="020B0604020202020204" pitchFamily="34" charset="0"/>
              <a:buChar char="•"/>
            </a:pPr>
            <a:r>
              <a:rPr lang="de-DE" sz="3000" dirty="0">
                <a:latin typeface="Frutiger" panose="020B0500000000000000" pitchFamily="34" charset="0"/>
              </a:rPr>
              <a:t>Zusammenarbeit vor allem mit </a:t>
            </a:r>
            <a:r>
              <a:rPr lang="de-DE" sz="3000" i="1" dirty="0">
                <a:latin typeface="Frutiger" panose="020B0500000000000000" pitchFamily="34" charset="0"/>
              </a:rPr>
              <a:t>Lebenswertes Rügen </a:t>
            </a:r>
            <a:r>
              <a:rPr lang="de-DE" sz="3000" dirty="0">
                <a:latin typeface="Frutiger" panose="020B0500000000000000" pitchFamily="34" charset="0"/>
              </a:rPr>
              <a:t>und </a:t>
            </a:r>
            <a:r>
              <a:rPr lang="de-DE" sz="3000" i="1" dirty="0">
                <a:latin typeface="Frutiger" panose="020B0500000000000000" pitchFamily="34" charset="0"/>
              </a:rPr>
              <a:t>Rügen Nazifrei</a:t>
            </a:r>
          </a:p>
          <a:p>
            <a:pPr marL="457200" indent="-457200">
              <a:buFont typeface="Arial" panose="020B0604020202020204" pitchFamily="34" charset="0"/>
              <a:buChar char="•"/>
            </a:pPr>
            <a:endParaRPr lang="de-DE" sz="3000" dirty="0">
              <a:latin typeface="Frutiger" panose="020B0500000000000000" pitchFamily="34" charset="0"/>
            </a:endParaRPr>
          </a:p>
          <a:p>
            <a:pPr marL="457200" indent="-457200">
              <a:buFont typeface="Arial" panose="020B0604020202020204" pitchFamily="34" charset="0"/>
              <a:buChar char="•"/>
            </a:pPr>
            <a:endParaRPr lang="de-DE" sz="3000" dirty="0">
              <a:latin typeface="Frutiger" panose="020B0500000000000000" pitchFamily="34" charset="0"/>
            </a:endParaRPr>
          </a:p>
          <a:p>
            <a:pPr algn="ctr"/>
            <a:r>
              <a:rPr lang="de-DE" sz="3000" b="1" dirty="0">
                <a:latin typeface="Frutiger" panose="020B0500000000000000" pitchFamily="34" charset="0"/>
              </a:rPr>
              <a:t>Kein fossiles Gas auf Rügen und Weltweit! </a:t>
            </a:r>
          </a:p>
          <a:p>
            <a:pPr algn="ctr"/>
            <a:r>
              <a:rPr lang="de-DE" sz="3000" b="1" dirty="0">
                <a:latin typeface="Frutiger" panose="020B0500000000000000" pitchFamily="34" charset="0"/>
              </a:rPr>
              <a:t>RWE, Shell, Wintershall &amp; Co enteignen!</a:t>
            </a:r>
          </a:p>
          <a:p>
            <a:pPr>
              <a:buFontTx/>
              <a:buChar char="-"/>
            </a:pPr>
            <a:endParaRPr lang="de-DE" sz="3000" dirty="0">
              <a:latin typeface="Frutiger" panose="020B0500000000000000" pitchFamily="34" charset="0"/>
            </a:endParaRPr>
          </a:p>
          <a:p>
            <a:pPr>
              <a:buFontTx/>
              <a:buChar char="-"/>
            </a:pPr>
            <a:endParaRPr lang="de-DE" sz="3000" dirty="0">
              <a:latin typeface="Frutiger" panose="020B0500000000000000"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akten</a:t>
            </a:r>
            <a:endParaRPr lang="de-DE" dirty="0"/>
          </a:p>
        </p:txBody>
      </p:sp>
      <p:sp>
        <p:nvSpPr>
          <p:cNvPr id="6" name="CustomShape 1"/>
          <p:cNvSpPr/>
          <p:nvPr/>
        </p:nvSpPr>
        <p:spPr bwMode="auto">
          <a:xfrm>
            <a:off x="0" y="381000"/>
            <a:ext cx="14628600" cy="1219200"/>
          </a:xfrm>
          <a:prstGeom prst="rect">
            <a:avLst/>
          </a:prstGeom>
          <a:solidFill>
            <a:srgbClr val="660066"/>
          </a:solidFill>
          <a:ln w="12600">
            <a:noFill/>
          </a:ln>
        </p:spPr>
        <p:style>
          <a:lnRef idx="0">
            <a:srgbClr val="000000"/>
          </a:lnRef>
          <a:fillRef idx="0">
            <a:srgbClr val="000000"/>
          </a:fillRef>
          <a:effectRef idx="0">
            <a:srgbClr val="000000"/>
          </a:effectRef>
          <a:fontRef idx="minor"/>
        </p:style>
        <p:txBody>
          <a:bodyPr vert="horz" anchor="ctr"/>
          <a:lstStyle/>
          <a:p>
            <a:r>
              <a:rPr lang="de-DE" sz="5400" dirty="0">
                <a:solidFill>
                  <a:srgbClr val="FFFFFF"/>
                </a:solidFill>
                <a:latin typeface="Aku &amp; Kamu"/>
              </a:rPr>
              <a:t> </a:t>
            </a:r>
            <a:r>
              <a:rPr lang="de-DE" sz="5400" dirty="0" err="1">
                <a:solidFill>
                  <a:srgbClr val="FFFFFF"/>
                </a:solidFill>
                <a:latin typeface="Aku &amp; Kamu"/>
              </a:rPr>
              <a:t>Nimby</a:t>
            </a:r>
            <a:r>
              <a:rPr lang="de-DE" sz="5400" dirty="0">
                <a:solidFill>
                  <a:srgbClr val="FFFFFF"/>
                </a:solidFill>
                <a:latin typeface="Aku &amp; Kamu"/>
              </a:rPr>
              <a:t> Mentalität überwinden</a:t>
            </a:r>
          </a:p>
        </p:txBody>
      </p:sp>
      <p:pic>
        <p:nvPicPr>
          <p:cNvPr id="5" name="EG_logo.png"/>
          <p:cNvPicPr/>
          <p:nvPr/>
        </p:nvPicPr>
        <p:blipFill>
          <a:blip r:embed="rId2"/>
          <a:stretch/>
        </p:blipFill>
        <p:spPr bwMode="auto">
          <a:xfrm>
            <a:off x="10789920" y="-510840"/>
            <a:ext cx="2521800" cy="2521800"/>
          </a:xfrm>
          <a:prstGeom prst="rect">
            <a:avLst/>
          </a:prstGeom>
          <a:ln w="12600">
            <a:noFill/>
          </a:ln>
        </p:spPr>
      </p:pic>
      <p:pic>
        <p:nvPicPr>
          <p:cNvPr id="9" name="Bild 8" descr="afd gg lng.jpg"/>
          <p:cNvPicPr>
            <a:picLocks noChangeAspect="1"/>
          </p:cNvPicPr>
          <p:nvPr/>
        </p:nvPicPr>
        <p:blipFill>
          <a:blip r:embed="rId3"/>
          <a:stretch>
            <a:fillRect/>
          </a:stretch>
        </p:blipFill>
        <p:spPr>
          <a:xfrm>
            <a:off x="4521200" y="2209800"/>
            <a:ext cx="4050925" cy="69834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2" name="CustomShape 1"/>
          <p:cNvSpPr/>
          <p:nvPr/>
        </p:nvSpPr>
        <p:spPr bwMode="auto">
          <a:xfrm>
            <a:off x="-21440" y="1828800"/>
            <a:ext cx="13026240" cy="1582200"/>
          </a:xfrm>
          <a:prstGeom prst="rect">
            <a:avLst/>
          </a:prstGeom>
          <a:solidFill>
            <a:schemeClr val="accent6">
              <a:lumMod val="75000"/>
            </a:schemeClr>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393" name="CustomShape 2"/>
          <p:cNvSpPr/>
          <p:nvPr/>
        </p:nvSpPr>
        <p:spPr bwMode="auto">
          <a:xfrm>
            <a:off x="372240" y="2098873"/>
            <a:ext cx="8040960" cy="841175"/>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4800" b="0" strike="noStrike" spc="-1" dirty="0">
                <a:solidFill>
                  <a:srgbClr val="FFFFFF"/>
                </a:solidFill>
                <a:latin typeface="Aku &amp; Kamu"/>
                <a:ea typeface="Aku &amp; Kamu"/>
              </a:rPr>
              <a:t>1) </a:t>
            </a:r>
            <a:r>
              <a:rPr lang="en-US" sz="4800" b="0" strike="noStrike" spc="-1" dirty="0" err="1">
                <a:solidFill>
                  <a:srgbClr val="FFFFFF"/>
                </a:solidFill>
                <a:latin typeface="Aku &amp; Kamu"/>
                <a:ea typeface="Aku &amp; Kamu"/>
              </a:rPr>
              <a:t>Klimagerechtigkeit</a:t>
            </a:r>
            <a:r>
              <a:rPr lang="en-US" sz="4800" b="0" strike="noStrike" spc="-1" dirty="0">
                <a:solidFill>
                  <a:srgbClr val="FFFFFF"/>
                </a:solidFill>
                <a:latin typeface="Aku &amp; Kamu"/>
                <a:ea typeface="Aku &amp; Kamu"/>
              </a:rPr>
              <a:t> </a:t>
            </a:r>
            <a:endParaRPr lang="de-DE" sz="4800" b="0" strike="noStrike" spc="-1" dirty="0">
              <a:latin typeface="Arial"/>
            </a:endParaRPr>
          </a:p>
        </p:txBody>
      </p:sp>
      <p:sp>
        <p:nvSpPr>
          <p:cNvPr id="394" name="CustomShape 3"/>
          <p:cNvSpPr/>
          <p:nvPr/>
        </p:nvSpPr>
        <p:spPr bwMode="auto">
          <a:xfrm>
            <a:off x="553320" y="326880"/>
            <a:ext cx="6378480" cy="144144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8800" b="0" strike="noStrike" spc="-1" dirty="0" err="1">
                <a:solidFill>
                  <a:srgbClr val="000000"/>
                </a:solidFill>
                <a:latin typeface="Aku &amp; Kamu"/>
                <a:ea typeface="Aku &amp; Kamu"/>
              </a:rPr>
              <a:t>Gliederung</a:t>
            </a:r>
            <a:endParaRPr lang="de-DE" sz="8800" b="0" strike="noStrike" spc="-1" dirty="0">
              <a:latin typeface="Arial"/>
            </a:endParaRPr>
          </a:p>
        </p:txBody>
      </p:sp>
      <p:sp>
        <p:nvSpPr>
          <p:cNvPr id="395" name="CustomShape 4"/>
          <p:cNvSpPr/>
          <p:nvPr/>
        </p:nvSpPr>
        <p:spPr bwMode="auto">
          <a:xfrm>
            <a:off x="0" y="3551760"/>
            <a:ext cx="13003920" cy="159228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396" name="CustomShape 5"/>
          <p:cNvSpPr/>
          <p:nvPr/>
        </p:nvSpPr>
        <p:spPr bwMode="auto">
          <a:xfrm>
            <a:off x="0" y="4045320"/>
            <a:ext cx="12540240" cy="83340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marL="457200">
              <a:lnSpc>
                <a:spcPct val="100000"/>
              </a:lnSpc>
              <a:defRPr/>
            </a:pPr>
            <a:r>
              <a:rPr lang="en-US" sz="4800" b="0" strike="noStrike" spc="-1" dirty="0">
                <a:solidFill>
                  <a:srgbClr val="FFFFFF"/>
                </a:solidFill>
                <a:latin typeface="Aku &amp; Kamu"/>
                <a:ea typeface="Aku &amp; Kamu"/>
              </a:rPr>
              <a:t>2) Frack off LNG!</a:t>
            </a:r>
            <a:endParaRPr lang="de-DE" sz="4800" b="0" strike="noStrike" spc="-1" dirty="0">
              <a:latin typeface="Arial"/>
            </a:endParaRPr>
          </a:p>
        </p:txBody>
      </p:sp>
      <p:sp>
        <p:nvSpPr>
          <p:cNvPr id="397" name="CustomShape 6"/>
          <p:cNvSpPr/>
          <p:nvPr/>
        </p:nvSpPr>
        <p:spPr bwMode="auto">
          <a:xfrm>
            <a:off x="0" y="7200000"/>
            <a:ext cx="13003920" cy="1582200"/>
          </a:xfrm>
          <a:prstGeom prst="rect">
            <a:avLst/>
          </a:prstGeom>
          <a:solidFill>
            <a:srgbClr val="C7327C"/>
          </a:solidFill>
          <a:ln w="12600">
            <a:noFill/>
          </a:ln>
        </p:spPr>
        <p:style>
          <a:lnRef idx="0">
            <a:srgbClr val="000000"/>
          </a:lnRef>
          <a:fillRef idx="0">
            <a:srgbClr val="000000"/>
          </a:fillRef>
          <a:effectRef idx="0">
            <a:srgbClr val="000000"/>
          </a:effectRef>
          <a:fontRef idx="minor"/>
        </p:style>
        <p:txBody>
          <a:bodyPr/>
          <a:lstStyle/>
          <a:p>
            <a:endParaRPr lang="de-DE"/>
          </a:p>
        </p:txBody>
      </p:sp>
      <p:pic>
        <p:nvPicPr>
          <p:cNvPr id="398" name="Picture 12"/>
          <p:cNvPicPr/>
          <p:nvPr/>
        </p:nvPicPr>
        <p:blipFill>
          <a:blip r:embed="rId2"/>
          <a:stretch/>
        </p:blipFill>
        <p:spPr bwMode="auto">
          <a:xfrm>
            <a:off x="9875880" y="0"/>
            <a:ext cx="3099600" cy="3099600"/>
          </a:xfrm>
          <a:prstGeom prst="rect">
            <a:avLst/>
          </a:prstGeom>
          <a:ln w="12600">
            <a:noFill/>
          </a:ln>
        </p:spPr>
      </p:pic>
      <p:sp>
        <p:nvSpPr>
          <p:cNvPr id="399" name="CustomShape 7"/>
          <p:cNvSpPr/>
          <p:nvPr/>
        </p:nvSpPr>
        <p:spPr bwMode="auto">
          <a:xfrm>
            <a:off x="-70920" y="7560000"/>
            <a:ext cx="11590920" cy="82152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spAutoFit/>
          </a:bodyPr>
          <a:lstStyle/>
          <a:p>
            <a:pPr marL="457200">
              <a:lnSpc>
                <a:spcPct val="100000"/>
              </a:lnSpc>
              <a:defRPr/>
            </a:pPr>
            <a:r>
              <a:rPr lang="en-US" sz="4800" b="0" strike="noStrike" spc="-1" dirty="0">
                <a:solidFill>
                  <a:srgbClr val="FFFFFF"/>
                </a:solidFill>
                <a:latin typeface="Aku &amp; Kamu"/>
                <a:ea typeface="Aku &amp; Kamu"/>
              </a:rPr>
              <a:t>4) </a:t>
            </a:r>
            <a:r>
              <a:rPr lang="en-US" sz="4800" b="0" strike="noStrike" spc="-1" dirty="0" err="1">
                <a:solidFill>
                  <a:srgbClr val="FFFFFF"/>
                </a:solidFill>
                <a:latin typeface="Aku &amp; Kamu"/>
                <a:ea typeface="Aku &amp; Kamu"/>
              </a:rPr>
              <a:t>Ende</a:t>
            </a:r>
            <a:r>
              <a:rPr lang="en-US" sz="4800" b="0" strike="noStrike" spc="-1" dirty="0">
                <a:solidFill>
                  <a:srgbClr val="FFFFFF"/>
                </a:solidFill>
                <a:latin typeface="Aku &amp; Kamu"/>
                <a:ea typeface="Aku &amp; Kamu"/>
              </a:rPr>
              <a:t> </a:t>
            </a:r>
            <a:r>
              <a:rPr lang="en-US" sz="4800" b="0" strike="noStrike" spc="-1" dirty="0" err="1">
                <a:solidFill>
                  <a:srgbClr val="FFFFFF"/>
                </a:solidFill>
                <a:latin typeface="Aku &amp; Kamu"/>
                <a:ea typeface="Aku &amp; Kamu"/>
              </a:rPr>
              <a:t>Gelände</a:t>
            </a:r>
            <a:r>
              <a:rPr lang="en-US" sz="4800" b="0" strike="noStrike" spc="-1" dirty="0">
                <a:solidFill>
                  <a:srgbClr val="FFFFFF"/>
                </a:solidFill>
                <a:latin typeface="Aku &amp; Kamu"/>
                <a:ea typeface="Aku &amp; Kamu"/>
              </a:rPr>
              <a:t> auf </a:t>
            </a:r>
            <a:r>
              <a:rPr lang="en-US" sz="4800" b="0" strike="noStrike" spc="-1" dirty="0" err="1">
                <a:solidFill>
                  <a:srgbClr val="FFFFFF"/>
                </a:solidFill>
                <a:latin typeface="Aku &amp; Kamu"/>
                <a:ea typeface="Aku &amp; Kamu"/>
              </a:rPr>
              <a:t>Rügen</a:t>
            </a:r>
            <a:r>
              <a:rPr lang="en-US" sz="4800" b="0" strike="noStrike" spc="-1" dirty="0">
                <a:solidFill>
                  <a:srgbClr val="FFFFFF"/>
                </a:solidFill>
                <a:latin typeface="Aku &amp; Kamu"/>
                <a:ea typeface="Aku &amp; Kamu"/>
              </a:rPr>
              <a:t> </a:t>
            </a:r>
            <a:endParaRPr lang="de-DE" sz="4800" b="0" strike="noStrike" spc="-1" dirty="0">
              <a:latin typeface="Arial"/>
            </a:endParaRPr>
          </a:p>
        </p:txBody>
      </p:sp>
      <p:sp>
        <p:nvSpPr>
          <p:cNvPr id="400" name="CustomShape 8"/>
          <p:cNvSpPr/>
          <p:nvPr/>
        </p:nvSpPr>
        <p:spPr bwMode="auto">
          <a:xfrm>
            <a:off x="0" y="5400000"/>
            <a:ext cx="13003920" cy="1592280"/>
          </a:xfrm>
          <a:prstGeom prst="rect">
            <a:avLst/>
          </a:prstGeom>
          <a:solidFill>
            <a:srgbClr val="861141"/>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01" name="CustomShape 9"/>
          <p:cNvSpPr/>
          <p:nvPr/>
        </p:nvSpPr>
        <p:spPr bwMode="auto">
          <a:xfrm>
            <a:off x="0" y="5826600"/>
            <a:ext cx="12540240" cy="83340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marL="457200">
              <a:lnSpc>
                <a:spcPct val="100000"/>
              </a:lnSpc>
              <a:defRPr/>
            </a:pPr>
            <a:r>
              <a:rPr lang="en-US" sz="4800" b="0" strike="noStrike" spc="-1" dirty="0">
                <a:solidFill>
                  <a:srgbClr val="FFFFFF"/>
                </a:solidFill>
                <a:latin typeface="Aku &amp; Kamu"/>
                <a:ea typeface="Aku &amp; Kamu"/>
              </a:rPr>
              <a:t>3)</a:t>
            </a:r>
            <a:r>
              <a:rPr lang="en-US" sz="4800" spc="-1" dirty="0">
                <a:solidFill>
                  <a:srgbClr val="FFFFFF"/>
                </a:solidFill>
                <a:latin typeface="Aku &amp; Kamu"/>
                <a:ea typeface="Aku &amp; Kamu"/>
              </a:rPr>
              <a:t> Was auf </a:t>
            </a:r>
            <a:r>
              <a:rPr lang="en-US" sz="4800" spc="-1" dirty="0" err="1">
                <a:solidFill>
                  <a:srgbClr val="FFFFFF"/>
                </a:solidFill>
                <a:latin typeface="Aku &amp; Kamu"/>
                <a:ea typeface="Aku &amp; Kamu"/>
              </a:rPr>
              <a:t>Rügen</a:t>
            </a:r>
            <a:r>
              <a:rPr lang="en-US" sz="4800" spc="-1" dirty="0">
                <a:solidFill>
                  <a:srgbClr val="FFFFFF"/>
                </a:solidFill>
                <a:latin typeface="Aku &amp; Kamu"/>
                <a:ea typeface="Aku &amp; Kamu"/>
              </a:rPr>
              <a:t> </a:t>
            </a:r>
            <a:r>
              <a:rPr lang="en-US" sz="4800" spc="-1" dirty="0" err="1">
                <a:solidFill>
                  <a:srgbClr val="FFFFFF"/>
                </a:solidFill>
                <a:latin typeface="Aku &amp; Kamu"/>
                <a:ea typeface="Aku &amp; Kamu"/>
              </a:rPr>
              <a:t>passiert</a:t>
            </a:r>
            <a:endParaRPr lang="de-DE" sz="48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70" name="Grafik 3" descr="Ein Bild, das Person, Sport, Tänzer, Gruppe enthält.&#10;&#10;Automatisch generierte Beschreibung"/>
          <p:cNvPicPr/>
          <p:nvPr/>
        </p:nvPicPr>
        <p:blipFill>
          <a:blip r:embed="rId2"/>
          <a:stretch/>
        </p:blipFill>
        <p:spPr bwMode="auto">
          <a:xfrm>
            <a:off x="-812160" y="0"/>
            <a:ext cx="14628600" cy="9753120"/>
          </a:xfrm>
          <a:prstGeom prst="rect">
            <a:avLst/>
          </a:prstGeom>
          <a:ln w="0">
            <a:noFill/>
          </a:ln>
        </p:spPr>
      </p:pic>
      <p:sp>
        <p:nvSpPr>
          <p:cNvPr id="471" name="CustomShape 1"/>
          <p:cNvSpPr/>
          <p:nvPr/>
        </p:nvSpPr>
        <p:spPr bwMode="auto">
          <a:xfrm>
            <a:off x="-795240" y="7000920"/>
            <a:ext cx="14628600" cy="1864784"/>
          </a:xfrm>
          <a:prstGeom prst="rect">
            <a:avLst/>
          </a:prstGeom>
          <a:solidFill>
            <a:srgbClr val="C7327C"/>
          </a:solidFill>
          <a:ln w="12600">
            <a:noFill/>
          </a:ln>
        </p:spPr>
        <p:style>
          <a:lnRef idx="0">
            <a:srgbClr val="000000"/>
          </a:lnRef>
          <a:fillRef idx="0">
            <a:srgbClr val="000000"/>
          </a:fillRef>
          <a:effectRef idx="0">
            <a:srgbClr val="000000"/>
          </a:effectRef>
          <a:fontRef idx="minor"/>
        </p:style>
        <p:txBody>
          <a:bodyPr/>
          <a:lstStyle/>
          <a:p>
            <a:endParaRPr lang="de-DE"/>
          </a:p>
        </p:txBody>
      </p:sp>
      <p:pic>
        <p:nvPicPr>
          <p:cNvPr id="472" name="EG_logo.png"/>
          <p:cNvPicPr/>
          <p:nvPr/>
        </p:nvPicPr>
        <p:blipFill>
          <a:blip r:embed="rId3"/>
          <a:stretch/>
        </p:blipFill>
        <p:spPr bwMode="auto">
          <a:xfrm>
            <a:off x="10806840" y="6126480"/>
            <a:ext cx="2521800" cy="2521800"/>
          </a:xfrm>
          <a:prstGeom prst="rect">
            <a:avLst/>
          </a:prstGeom>
          <a:ln w="12600">
            <a:noFill/>
          </a:ln>
        </p:spPr>
      </p:pic>
      <p:sp>
        <p:nvSpPr>
          <p:cNvPr id="473" name="CustomShape 2"/>
          <p:cNvSpPr/>
          <p:nvPr/>
        </p:nvSpPr>
        <p:spPr bwMode="auto">
          <a:xfrm>
            <a:off x="284040" y="7194240"/>
            <a:ext cx="11537280" cy="2152982"/>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spAutoFit/>
          </a:bodyPr>
          <a:lstStyle/>
          <a:p>
            <a:pPr>
              <a:lnSpc>
                <a:spcPct val="100000"/>
              </a:lnSpc>
              <a:defRPr/>
            </a:pPr>
            <a:r>
              <a:rPr lang="de-DE" sz="5400" spc="-1" dirty="0">
                <a:solidFill>
                  <a:srgbClr val="FFFFFF"/>
                </a:solidFill>
                <a:latin typeface="Aku &amp; Kamu"/>
                <a:ea typeface="Aku &amp; Kamu"/>
              </a:rPr>
              <a:t>4) Ende Gelände auf Rügen</a:t>
            </a:r>
            <a:endParaRPr lang="de-DE" sz="5400" b="0" strike="noStrike" spc="-1" dirty="0">
              <a:latin typeface="Arial"/>
            </a:endParaRPr>
          </a:p>
          <a:p>
            <a:pPr algn="ctr">
              <a:lnSpc>
                <a:spcPct val="100000"/>
              </a:lnSpc>
              <a:defRPr/>
            </a:pPr>
            <a:endParaRPr lang="de-DE" sz="80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7" name="CustomShape 1"/>
          <p:cNvSpPr/>
          <p:nvPr/>
        </p:nvSpPr>
        <p:spPr bwMode="auto">
          <a:xfrm>
            <a:off x="0" y="363600"/>
            <a:ext cx="13011840" cy="1023120"/>
          </a:xfrm>
          <a:prstGeom prst="rect">
            <a:avLst/>
          </a:prstGeom>
          <a:solidFill>
            <a:srgbClr val="C7327C"/>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508" name="CustomShape 2"/>
          <p:cNvSpPr/>
          <p:nvPr/>
        </p:nvSpPr>
        <p:spPr bwMode="auto">
          <a:xfrm>
            <a:off x="404280" y="418680"/>
            <a:ext cx="12195000" cy="92484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rgbClr val="FFFFFF"/>
                </a:solidFill>
                <a:latin typeface="Aku &amp; Kamu"/>
                <a:ea typeface="Aku &amp; Kamu"/>
              </a:rPr>
              <a:t>Warum</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ziviler</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ungehorsam</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gegen</a:t>
            </a:r>
            <a:r>
              <a:rPr lang="en-US" sz="5400" b="0" strike="noStrike" spc="-1" dirty="0">
                <a:solidFill>
                  <a:srgbClr val="FFFFFF"/>
                </a:solidFill>
                <a:latin typeface="Aku &amp; Kamu"/>
                <a:ea typeface="Aku &amp; Kamu"/>
              </a:rPr>
              <a:t> Gas?</a:t>
            </a:r>
            <a:endParaRPr lang="de-DE" sz="5400" b="0" strike="noStrike" spc="-1" dirty="0">
              <a:latin typeface="Arial"/>
            </a:endParaRPr>
          </a:p>
        </p:txBody>
      </p:sp>
      <p:pic>
        <p:nvPicPr>
          <p:cNvPr id="509" name="EG_logo.png"/>
          <p:cNvPicPr/>
          <p:nvPr/>
        </p:nvPicPr>
        <p:blipFill>
          <a:blip r:embed="rId2"/>
          <a:stretch/>
        </p:blipFill>
        <p:spPr bwMode="auto">
          <a:xfrm>
            <a:off x="10789920" y="-510840"/>
            <a:ext cx="2521800" cy="2521800"/>
          </a:xfrm>
          <a:prstGeom prst="rect">
            <a:avLst/>
          </a:prstGeom>
          <a:ln w="12600">
            <a:noFill/>
          </a:ln>
        </p:spPr>
      </p:pic>
      <p:sp>
        <p:nvSpPr>
          <p:cNvPr id="510" name="TextShape 3"/>
          <p:cNvSpPr txBox="1"/>
          <p:nvPr/>
        </p:nvSpPr>
        <p:spPr bwMode="auto">
          <a:xfrm>
            <a:off x="885776" y="3054027"/>
            <a:ext cx="11554200" cy="3645545"/>
          </a:xfrm>
          <a:prstGeom prst="rect">
            <a:avLst/>
          </a:prstGeom>
          <a:noFill/>
          <a:ln w="0">
            <a:noFill/>
          </a:ln>
        </p:spPr>
        <p:txBody>
          <a:bodyPr lIns="0" tIns="0" rIns="0" bIns="0">
            <a:noAutofit/>
          </a:bodyPr>
          <a:lstStyle/>
          <a:p>
            <a:pPr marL="457560" indent="-457200">
              <a:spcBef>
                <a:spcPts val="1001"/>
              </a:spcBef>
              <a:buClr>
                <a:srgbClr val="000000"/>
              </a:buClr>
              <a:buFont typeface="Arial" panose="020B0604020202020204" pitchFamily="34" charset="0"/>
              <a:buChar char="•"/>
              <a:defRPr/>
            </a:pPr>
            <a:r>
              <a:rPr lang="de-DE" sz="3400" b="1" spc="-1" dirty="0">
                <a:solidFill>
                  <a:srgbClr val="000000"/>
                </a:solidFill>
                <a:latin typeface="Frutiger" panose="020B0500000000000000" pitchFamily="34" charset="0"/>
                <a:sym typeface="Wingdings"/>
              </a:rPr>
              <a:t>LNG heizt die Klimakatastrophe an</a:t>
            </a:r>
            <a:endParaRPr lang="de-DE" sz="3400" b="1" spc="-1" dirty="0">
              <a:solidFill>
                <a:srgbClr val="000000"/>
              </a:solidFill>
              <a:latin typeface="Frutiger" panose="020B0500000000000000" pitchFamily="34" charset="0"/>
              <a:ea typeface="DejaVu Sans"/>
              <a:sym typeface="Wingdings"/>
            </a:endParaRPr>
          </a:p>
          <a:p>
            <a:pPr marL="457560" indent="-457200">
              <a:spcBef>
                <a:spcPts val="1001"/>
              </a:spcBef>
              <a:buClr>
                <a:srgbClr val="000000"/>
              </a:buClr>
              <a:buFont typeface="Arial" panose="020B0604020202020204" pitchFamily="34" charset="0"/>
              <a:buChar char="•"/>
              <a:defRPr/>
            </a:pPr>
            <a:r>
              <a:rPr lang="de-DE" sz="3400" b="1" spc="-1" dirty="0">
                <a:solidFill>
                  <a:srgbClr val="000000"/>
                </a:solidFill>
                <a:latin typeface="Frutiger" panose="020B0500000000000000" pitchFamily="34" charset="0"/>
                <a:ea typeface="DejaVu Sans"/>
                <a:sym typeface="Wingdings"/>
              </a:rPr>
              <a:t>Analysen zu Energiesicherheit zeigen: Es gibt keine Not</a:t>
            </a:r>
          </a:p>
          <a:p>
            <a:pPr marL="457560" indent="-457200">
              <a:spcBef>
                <a:spcPts val="1001"/>
              </a:spcBef>
              <a:buClr>
                <a:srgbClr val="000000"/>
              </a:buClr>
              <a:buFont typeface="Arial" panose="020B0604020202020204" pitchFamily="34" charset="0"/>
              <a:buChar char="•"/>
              <a:defRPr/>
            </a:pPr>
            <a:r>
              <a:rPr lang="de-DE" sz="3400" b="1" strike="noStrike" spc="-1" dirty="0">
                <a:solidFill>
                  <a:srgbClr val="000000"/>
                </a:solidFill>
                <a:latin typeface="Frutiger" panose="020B0500000000000000" pitchFamily="34" charset="0"/>
                <a:ea typeface="DejaVu Sans"/>
                <a:sym typeface="Wingdings"/>
              </a:rPr>
              <a:t>LNG beutet Menschen aus und zerstört </a:t>
            </a:r>
            <a:r>
              <a:rPr lang="de-DE" sz="3400" b="1" spc="-1" dirty="0">
                <a:solidFill>
                  <a:srgbClr val="000000"/>
                </a:solidFill>
                <a:latin typeface="Frutiger" panose="020B0500000000000000" pitchFamily="34" charset="0"/>
                <a:ea typeface="DejaVu Sans"/>
                <a:sym typeface="Wingdings"/>
              </a:rPr>
              <a:t>Lebensgrundlagen</a:t>
            </a:r>
            <a:endParaRPr lang="de-DE" sz="3400" b="1" strike="noStrike" spc="-1" dirty="0">
              <a:solidFill>
                <a:srgbClr val="000000"/>
              </a:solidFill>
              <a:latin typeface="Frutiger" panose="020B0500000000000000" pitchFamily="34" charset="0"/>
            </a:endParaRPr>
          </a:p>
          <a:p>
            <a:pPr marL="457560" indent="-457200">
              <a:lnSpc>
                <a:spcPct val="100000"/>
              </a:lnSpc>
              <a:spcBef>
                <a:spcPts val="1001"/>
              </a:spcBef>
              <a:buClr>
                <a:srgbClr val="000000"/>
              </a:buClr>
              <a:buFont typeface="Arial" panose="020B0604020202020204" pitchFamily="34" charset="0"/>
              <a:buChar char="•"/>
              <a:defRPr/>
            </a:pPr>
            <a:r>
              <a:rPr lang="de-DE" sz="3400" b="1" strike="noStrike" spc="-1" dirty="0">
                <a:solidFill>
                  <a:srgbClr val="000000"/>
                </a:solidFill>
                <a:latin typeface="Frutiger" panose="020B0500000000000000" pitchFamily="34" charset="0"/>
                <a:ea typeface="DejaVu Sans"/>
              </a:rPr>
              <a:t>Keine weitere fossile, neokoloniale</a:t>
            </a:r>
            <a:r>
              <a:rPr lang="de-DE" sz="3400" b="1" spc="-1" dirty="0">
                <a:solidFill>
                  <a:srgbClr val="000000"/>
                </a:solidFill>
                <a:latin typeface="Frutiger" panose="020B0500000000000000" pitchFamily="34" charset="0"/>
                <a:ea typeface="DejaVu Sans"/>
              </a:rPr>
              <a:t> </a:t>
            </a:r>
            <a:r>
              <a:rPr lang="de-DE" sz="3400" b="1" strike="noStrike" spc="-1" dirty="0">
                <a:solidFill>
                  <a:srgbClr val="000000"/>
                </a:solidFill>
                <a:latin typeface="Frutiger" panose="020B0500000000000000" pitchFamily="34" charset="0"/>
                <a:ea typeface="DejaVu Sans"/>
              </a:rPr>
              <a:t>Sackgasse </a:t>
            </a:r>
            <a:br>
              <a:rPr lang="de-DE" sz="3400" b="1" strike="noStrike" spc="-1" dirty="0">
                <a:solidFill>
                  <a:srgbClr val="000000"/>
                </a:solidFill>
                <a:latin typeface="Frutiger" panose="020B0500000000000000" pitchFamily="34" charset="0"/>
                <a:ea typeface="DejaVu Sans"/>
              </a:rPr>
            </a:br>
            <a:r>
              <a:rPr lang="de-DE" sz="3400" b="1" strike="noStrike" spc="-1" dirty="0">
                <a:solidFill>
                  <a:srgbClr val="000000"/>
                </a:solidFill>
                <a:latin typeface="Frutiger" panose="020B0500000000000000" pitchFamily="34" charset="0"/>
                <a:ea typeface="DejaVu Sans"/>
                <a:sym typeface="Wingdings"/>
              </a:rPr>
              <a:t> Energiewende hin zu Erneuerbaren – JETZT</a:t>
            </a:r>
          </a:p>
          <a:p>
            <a:pPr>
              <a:lnSpc>
                <a:spcPct val="90000"/>
              </a:lnSpc>
              <a:spcBef>
                <a:spcPts val="1001"/>
              </a:spcBef>
              <a:defRPr/>
            </a:pPr>
            <a:endParaRPr lang="de-DE" sz="2800" b="1" strike="noStrike" spc="-1" dirty="0">
              <a:solidFill>
                <a:srgbClr val="000000"/>
              </a:solidFill>
              <a:latin typeface="Frutiger" panose="020B0500000000000000" pitchFamily="34" charset="0"/>
            </a:endParaRPr>
          </a:p>
          <a:p>
            <a:pPr>
              <a:lnSpc>
                <a:spcPct val="90000"/>
              </a:lnSpc>
              <a:spcBef>
                <a:spcPts val="1001"/>
              </a:spcBef>
              <a:defRPr/>
            </a:pPr>
            <a:endParaRPr lang="de-DE" sz="2800" b="1" strike="noStrike" spc="-1" dirty="0">
              <a:solidFill>
                <a:srgbClr val="000000"/>
              </a:solidFill>
              <a:latin typeface="Frutiger" panose="020B0500000000000000"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98" name="Grafik 597"/>
          <p:cNvPicPr/>
          <p:nvPr/>
        </p:nvPicPr>
        <p:blipFill>
          <a:blip r:embed="rId3">
            <a:alphaModFix amt="91000"/>
          </a:blip>
          <a:stretch/>
        </p:blipFill>
        <p:spPr bwMode="auto">
          <a:xfrm>
            <a:off x="-67733" y="-178733"/>
            <a:ext cx="14024977" cy="10528141"/>
          </a:xfrm>
          <a:prstGeom prst="rect">
            <a:avLst/>
          </a:prstGeom>
          <a:ln w="0">
            <a:noFill/>
          </a:ln>
        </p:spPr>
      </p:pic>
      <p:sp>
        <p:nvSpPr>
          <p:cNvPr id="4" name="TextShape 3">
            <a:extLst>
              <a:ext uri="{FF2B5EF4-FFF2-40B4-BE49-F238E27FC236}">
                <a16:creationId xmlns:a16="http://schemas.microsoft.com/office/drawing/2014/main" id="{25ABB749-49F4-B2C9-D25E-1B4EA7701152}"/>
              </a:ext>
            </a:extLst>
          </p:cNvPr>
          <p:cNvSpPr txBox="1"/>
          <p:nvPr/>
        </p:nvSpPr>
        <p:spPr bwMode="auto">
          <a:xfrm>
            <a:off x="2231811" y="412304"/>
            <a:ext cx="8541178" cy="2592288"/>
          </a:xfrm>
          <a:prstGeom prst="rect">
            <a:avLst/>
          </a:prstGeom>
          <a:solidFill>
            <a:srgbClr val="FFFFFF">
              <a:alpha val="58184"/>
            </a:srgbClr>
          </a:solidFill>
          <a:ln w="0">
            <a:noFill/>
          </a:ln>
        </p:spPr>
        <p:txBody>
          <a:bodyPr lIns="0" tIns="0" rIns="0" bIns="0">
            <a:noAutofit/>
          </a:bodyPr>
          <a:lstStyle/>
          <a:p>
            <a:pPr lvl="0" algn="ctr"/>
            <a:r>
              <a:rPr lang="de-DE" sz="8800" dirty="0">
                <a:latin typeface="Aku &amp; Kamu"/>
              </a:rPr>
              <a:t>Wir sind wütend!</a:t>
            </a:r>
          </a:p>
          <a:p>
            <a:pPr lvl="0" algn="ctr"/>
            <a:r>
              <a:rPr lang="de-DE" sz="8800" dirty="0" err="1">
                <a:latin typeface="Aku &amp; Kamu"/>
              </a:rPr>
              <a:t>We</a:t>
            </a:r>
            <a:r>
              <a:rPr lang="de-DE" sz="8800" dirty="0">
                <a:latin typeface="Aku &amp; Kamu"/>
              </a:rPr>
              <a:t> </a:t>
            </a:r>
            <a:r>
              <a:rPr lang="de-DE" sz="8800" dirty="0" err="1">
                <a:latin typeface="Aku &amp; Kamu"/>
              </a:rPr>
              <a:t>shut</a:t>
            </a:r>
            <a:r>
              <a:rPr lang="de-DE" sz="8800" dirty="0">
                <a:latin typeface="Aku &amp; Kamu"/>
              </a:rPr>
              <a:t> </a:t>
            </a:r>
            <a:r>
              <a:rPr lang="de-DE" sz="8800" dirty="0" err="1">
                <a:latin typeface="Aku &amp; Kamu"/>
              </a:rPr>
              <a:t>shit</a:t>
            </a:r>
            <a:r>
              <a:rPr lang="de-DE" sz="8800" dirty="0">
                <a:latin typeface="Aku &amp; Kamu"/>
              </a:rPr>
              <a:t> down!</a:t>
            </a:r>
            <a:endParaRPr lang="de-DE" sz="5400" dirty="0">
              <a:latin typeface="Aku &amp; Kamu"/>
            </a:endParaRPr>
          </a:p>
          <a:p>
            <a:pPr lvl="0"/>
            <a:endParaRPr lang="de-DE" sz="5400" dirty="0">
              <a:latin typeface="Aku &amp; Kamu"/>
            </a:endParaRPr>
          </a:p>
          <a:p>
            <a:pPr>
              <a:spcBef>
                <a:spcPts val="1001"/>
              </a:spcBef>
              <a:defRPr/>
            </a:pPr>
            <a:endParaRPr lang="de-DE" sz="4400" b="0" strike="noStrike" spc="-1" dirty="0">
              <a:solidFill>
                <a:srgbClr val="000000"/>
              </a:solidFill>
              <a:latin typeface="Aku &amp; Kamu"/>
            </a:endParaRPr>
          </a:p>
          <a:p>
            <a:pPr>
              <a:spcBef>
                <a:spcPts val="1001"/>
              </a:spcBef>
              <a:defRPr/>
            </a:pPr>
            <a:endParaRPr lang="de-DE" sz="4400" b="0" strike="noStrike" spc="-1" dirty="0">
              <a:solidFill>
                <a:srgbClr val="000000"/>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99" name="CustomShape 2"/>
          <p:cNvSpPr/>
          <p:nvPr/>
        </p:nvSpPr>
        <p:spPr bwMode="auto">
          <a:xfrm>
            <a:off x="3240" y="333360"/>
            <a:ext cx="13001040" cy="1010520"/>
          </a:xfrm>
          <a:prstGeom prst="rect">
            <a:avLst/>
          </a:prstGeom>
          <a:solidFill>
            <a:srgbClr val="C7327C"/>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700" name="CustomShape 3"/>
          <p:cNvSpPr/>
          <p:nvPr/>
        </p:nvSpPr>
        <p:spPr bwMode="auto">
          <a:xfrm>
            <a:off x="544680" y="378886"/>
            <a:ext cx="12194280" cy="933508"/>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rgbClr val="FFFFFF"/>
                </a:solidFill>
                <a:latin typeface="Aku &amp; Kamu"/>
                <a:ea typeface="Aku &amp; Kamu"/>
              </a:rPr>
              <a:t>Aktion</a:t>
            </a:r>
            <a:r>
              <a:rPr lang="en-US" sz="5400" b="0" strike="noStrike" spc="-1" dirty="0">
                <a:solidFill>
                  <a:srgbClr val="FFFFFF"/>
                </a:solidFill>
                <a:latin typeface="Aku &amp; Kamu"/>
                <a:ea typeface="Aku &amp; Kamu"/>
              </a:rPr>
              <a:t> auf </a:t>
            </a:r>
            <a:r>
              <a:rPr lang="en-US" sz="5400" b="0" strike="noStrike" spc="-1" dirty="0" err="1">
                <a:solidFill>
                  <a:srgbClr val="FFFFFF"/>
                </a:solidFill>
                <a:latin typeface="Aku &amp; Kamu"/>
                <a:ea typeface="Aku &amp; Kamu"/>
              </a:rPr>
              <a:t>Rügen</a:t>
            </a:r>
            <a:endParaRPr lang="de-DE" sz="5400" b="0" strike="noStrike" spc="-1" dirty="0">
              <a:latin typeface="Arial"/>
            </a:endParaRPr>
          </a:p>
        </p:txBody>
      </p:sp>
      <p:pic>
        <p:nvPicPr>
          <p:cNvPr id="701" name="EG_logo.png"/>
          <p:cNvPicPr/>
          <p:nvPr/>
        </p:nvPicPr>
        <p:blipFill>
          <a:blip r:embed="rId3"/>
          <a:stretch/>
        </p:blipFill>
        <p:spPr bwMode="auto">
          <a:xfrm>
            <a:off x="10789560" y="-511200"/>
            <a:ext cx="2521800" cy="2521800"/>
          </a:xfrm>
          <a:prstGeom prst="rect">
            <a:avLst/>
          </a:prstGeom>
          <a:ln w="12600">
            <a:noFill/>
          </a:ln>
        </p:spPr>
      </p:pic>
      <p:sp>
        <p:nvSpPr>
          <p:cNvPr id="6" name="Textfeld 5"/>
          <p:cNvSpPr txBox="1"/>
          <p:nvPr/>
        </p:nvSpPr>
        <p:spPr>
          <a:xfrm>
            <a:off x="939800" y="2362200"/>
            <a:ext cx="11179224" cy="6001643"/>
          </a:xfrm>
          <a:prstGeom prst="rect">
            <a:avLst/>
          </a:prstGeom>
          <a:noFill/>
        </p:spPr>
        <p:txBody>
          <a:bodyPr wrap="square" rtlCol="0">
            <a:spAutoFit/>
          </a:bodyPr>
          <a:lstStyle/>
          <a:p>
            <a:r>
              <a:rPr lang="de-DE" sz="3200" b="1" dirty="0">
                <a:latin typeface="Frutiger" panose="020B0500000000000000" pitchFamily="34" charset="0"/>
              </a:rPr>
              <a:t>20. - 24.09.23 	</a:t>
            </a:r>
            <a:r>
              <a:rPr lang="de-DE" sz="3200" dirty="0">
                <a:latin typeface="Frutiger" panose="020B0500000000000000" pitchFamily="34" charset="0"/>
              </a:rPr>
              <a:t>Vernetzungscamp @Biohof Frankenthal</a:t>
            </a:r>
            <a:endParaRPr lang="de-DE" sz="3200" b="1" dirty="0">
              <a:latin typeface="Frutiger" panose="020B0500000000000000" pitchFamily="34" charset="0"/>
            </a:endParaRPr>
          </a:p>
          <a:p>
            <a:r>
              <a:rPr lang="de-DE" sz="3200" b="1" dirty="0">
                <a:latin typeface="Frutiger" panose="020B0500000000000000" pitchFamily="34" charset="0"/>
                <a:sym typeface="Wingdings"/>
              </a:rPr>
              <a:t>22. - 24.09.23 	</a:t>
            </a:r>
            <a:r>
              <a:rPr lang="de-DE" sz="3200" dirty="0">
                <a:latin typeface="Frutiger" panose="020B0500000000000000" pitchFamily="34" charset="0"/>
                <a:sym typeface="Wingdings"/>
              </a:rPr>
              <a:t>Aktionscamp @Mukran</a:t>
            </a:r>
            <a:endParaRPr lang="de-DE" sz="3200" b="1" dirty="0">
              <a:latin typeface="Frutiger" panose="020B0500000000000000" pitchFamily="34" charset="0"/>
            </a:endParaRPr>
          </a:p>
          <a:p>
            <a:endParaRPr lang="de-DE" sz="3200" dirty="0">
              <a:latin typeface="Frutiger" panose="020B0500000000000000" pitchFamily="34" charset="0"/>
              <a:sym typeface="Wingdings"/>
            </a:endParaRPr>
          </a:p>
          <a:p>
            <a:endParaRPr lang="de-DE" sz="3200" dirty="0">
              <a:latin typeface="Frutiger" panose="020B0500000000000000" pitchFamily="34" charset="0"/>
              <a:sym typeface="Wingdings"/>
            </a:endParaRPr>
          </a:p>
          <a:p>
            <a:r>
              <a:rPr lang="de-DE" sz="3200" b="1" dirty="0">
                <a:latin typeface="Frutiger" panose="020B0500000000000000" pitchFamily="34" charset="0"/>
                <a:sym typeface="Wingdings"/>
              </a:rPr>
              <a:t>Deine Vorbereitung auf die Aktion:</a:t>
            </a:r>
          </a:p>
          <a:p>
            <a:pPr marL="514350" indent="-514350">
              <a:buFont typeface="+mj-lt"/>
              <a:buAutoNum type="arabicPeriod"/>
            </a:pPr>
            <a:r>
              <a:rPr lang="de-DE" sz="3200" dirty="0">
                <a:latin typeface="Frutiger" panose="020B0500000000000000" pitchFamily="34" charset="0"/>
                <a:sym typeface="Wingdings"/>
              </a:rPr>
              <a:t>Legal Workshop (</a:t>
            </a:r>
            <a:r>
              <a:rPr lang="de-DE" sz="3200">
                <a:latin typeface="Frutiger" panose="020B0500000000000000" pitchFamily="34" charset="0"/>
                <a:sym typeface="Wingdings"/>
              </a:rPr>
              <a:t>online 2 – 3 </a:t>
            </a:r>
            <a:r>
              <a:rPr lang="de-DE" sz="3200" dirty="0">
                <a:latin typeface="Frutiger" panose="020B0500000000000000" pitchFamily="34" charset="0"/>
                <a:sym typeface="Wingdings"/>
              </a:rPr>
              <a:t>Wochen vor der Aktion)</a:t>
            </a:r>
          </a:p>
          <a:p>
            <a:pPr marL="514350" indent="-514350">
              <a:buFont typeface="+mj-lt"/>
              <a:buAutoNum type="arabicPeriod"/>
            </a:pPr>
            <a:r>
              <a:rPr lang="de-DE" sz="3200" dirty="0">
                <a:latin typeface="Frutiger" panose="020B0500000000000000" pitchFamily="34" charset="0"/>
                <a:sym typeface="Wingdings"/>
              </a:rPr>
              <a:t>Aktionstrainings (in deiner Stadt)</a:t>
            </a:r>
          </a:p>
          <a:p>
            <a:pPr marL="514350" indent="-514350">
              <a:buFont typeface="+mj-lt"/>
              <a:buAutoNum type="arabicPeriod"/>
            </a:pPr>
            <a:r>
              <a:rPr lang="de-DE" sz="3200" dirty="0">
                <a:latin typeface="Frutiger" panose="020B0500000000000000" pitchFamily="34" charset="0"/>
                <a:sym typeface="Wingdings"/>
              </a:rPr>
              <a:t>Bezugsgruppenfindung (in deiner Stadt)</a:t>
            </a:r>
          </a:p>
          <a:p>
            <a:pPr marL="514350" indent="-514350">
              <a:buFont typeface="+mj-lt"/>
              <a:buAutoNum type="arabicPeriod"/>
            </a:pPr>
            <a:r>
              <a:rPr lang="de-DE" sz="3200" dirty="0">
                <a:latin typeface="Frutiger" panose="020B0500000000000000" pitchFamily="34" charset="0"/>
                <a:sym typeface="Wingdings"/>
              </a:rPr>
              <a:t>Aktionskonsens, Rechtshilfebroschüre, Packliste und Co (bald) auf ende-</a:t>
            </a:r>
            <a:r>
              <a:rPr lang="de-DE" sz="3200" dirty="0" err="1">
                <a:latin typeface="Frutiger" panose="020B0500000000000000" pitchFamily="34" charset="0"/>
                <a:sym typeface="Wingdings"/>
              </a:rPr>
              <a:t>gelaende.org</a:t>
            </a:r>
            <a:endParaRPr lang="de-DE" sz="3200" dirty="0">
              <a:latin typeface="Frutiger" panose="020B0500000000000000" pitchFamily="34" charset="0"/>
              <a:sym typeface="Wingdings"/>
            </a:endParaRPr>
          </a:p>
          <a:p>
            <a:pPr marL="514350" indent="-514350">
              <a:buFont typeface="+mj-lt"/>
              <a:buAutoNum type="arabicPeriod"/>
            </a:pPr>
            <a:r>
              <a:rPr lang="de-DE" sz="3200" dirty="0">
                <a:latin typeface="Frutiger" panose="020B0500000000000000" pitchFamily="34" charset="0"/>
                <a:sym typeface="Wingdings"/>
              </a:rPr>
              <a:t>Halte Dich über die @ende__</a:t>
            </a:r>
            <a:r>
              <a:rPr lang="de-DE" sz="3200" dirty="0" err="1">
                <a:latin typeface="Frutiger" panose="020B0500000000000000" pitchFamily="34" charset="0"/>
                <a:sym typeface="Wingdings"/>
              </a:rPr>
              <a:t>gelaende</a:t>
            </a:r>
            <a:r>
              <a:rPr lang="de-DE" sz="3200" dirty="0">
                <a:latin typeface="Frutiger" panose="020B0500000000000000" pitchFamily="34" charset="0"/>
                <a:sym typeface="Wingdings"/>
              </a:rPr>
              <a:t> Kanäle auf dem Laufenden</a:t>
            </a:r>
            <a:endParaRPr lang="de-DE" sz="3200" dirty="0">
              <a:latin typeface="Frutiger" panose="020B0500000000000000"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98" name="CustomShape 1"/>
          <p:cNvSpPr/>
          <p:nvPr/>
        </p:nvSpPr>
        <p:spPr bwMode="auto">
          <a:xfrm>
            <a:off x="544680" y="1858862"/>
            <a:ext cx="11502336" cy="6596597"/>
          </a:xfrm>
          <a:prstGeom prst="rect">
            <a:avLst/>
          </a:prstGeom>
          <a:noFill/>
          <a:ln w="12600">
            <a:noFill/>
          </a:ln>
        </p:spPr>
        <p:style>
          <a:lnRef idx="0">
            <a:srgbClr val="000000"/>
          </a:lnRef>
          <a:fillRef idx="0">
            <a:srgbClr val="000000"/>
          </a:fillRef>
          <a:effectRef idx="0">
            <a:srgbClr val="000000"/>
          </a:effectRef>
          <a:fontRef idx="minor"/>
        </p:style>
        <p:txBody>
          <a:bodyPr wrap="square" lIns="50760" tIns="50760" rIns="50760" bIns="50760" anchor="ctr">
            <a:spAutoFit/>
          </a:bodyPr>
          <a:lstStyle/>
          <a:p>
            <a:pPr marL="720">
              <a:lnSpc>
                <a:spcPct val="100000"/>
              </a:lnSpc>
              <a:spcBef>
                <a:spcPts val="601"/>
              </a:spcBef>
              <a:spcAft>
                <a:spcPts val="600"/>
              </a:spcAft>
              <a:buClr>
                <a:srgbClr val="000000"/>
              </a:buClr>
              <a:defRPr/>
            </a:pPr>
            <a:r>
              <a:rPr lang="en-US" sz="3200" b="1" spc="-1" dirty="0" err="1">
                <a:solidFill>
                  <a:srgbClr val="000000"/>
                </a:solidFill>
                <a:latin typeface="Frutiger" panose="020B0500000000000000" pitchFamily="34" charset="0"/>
                <a:ea typeface="Frutiger 55 Roman"/>
              </a:rPr>
              <a:t>Repressionen</a:t>
            </a:r>
            <a:endParaRPr lang="en-US" sz="3200" b="1" strike="noStrike" spc="-1" dirty="0">
              <a:solidFill>
                <a:srgbClr val="000000"/>
              </a:solidFill>
              <a:latin typeface="Frutiger" panose="020B0500000000000000" pitchFamily="34" charset="0"/>
              <a:ea typeface="Frutiger 55 Roman"/>
            </a:endParaRPr>
          </a:p>
          <a:p>
            <a:pPr marL="457920" indent="-457200">
              <a:spcBef>
                <a:spcPts val="601"/>
              </a:spcBef>
              <a:spcAft>
                <a:spcPts val="600"/>
              </a:spcAft>
              <a:buClr>
                <a:srgbClr val="000000"/>
              </a:buClr>
              <a:buFont typeface="Arial" panose="020B0604020202020204" pitchFamily="34" charset="0"/>
              <a:buChar char="•"/>
              <a:defRPr/>
            </a:pPr>
            <a:r>
              <a:rPr lang="en-US" sz="3200" strike="noStrike" spc="-1" dirty="0" err="1">
                <a:solidFill>
                  <a:srgbClr val="000000"/>
                </a:solidFill>
                <a:latin typeface="Frutiger" panose="020B0500000000000000" pitchFamily="34" charset="0"/>
                <a:ea typeface="Frutiger 55 Roman"/>
              </a:rPr>
              <a:t>Gewahrsam</a:t>
            </a:r>
            <a:r>
              <a:rPr lang="en-US" sz="3200" b="0" strike="noStrike" spc="-1" dirty="0">
                <a:solidFill>
                  <a:srgbClr val="000000"/>
                </a:solidFill>
                <a:latin typeface="Frutiger" panose="020B0500000000000000" pitchFamily="34" charset="0"/>
                <a:ea typeface="Frutiger 55 Roman"/>
              </a:rPr>
              <a:t> für </a:t>
            </a:r>
            <a:r>
              <a:rPr lang="en-US" sz="3200" b="0" strike="noStrike" spc="-1" dirty="0" err="1">
                <a:solidFill>
                  <a:srgbClr val="000000"/>
                </a:solidFill>
                <a:latin typeface="Frutiger" panose="020B0500000000000000" pitchFamily="34" charset="0"/>
                <a:ea typeface="Frutiger 55 Roman"/>
              </a:rPr>
              <a:t>Identitätsfeststellung</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nach</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Platzverweis</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oder</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bei</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minderjährig</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gelesenen</a:t>
            </a:r>
            <a:r>
              <a:rPr lang="en-US" sz="3200" b="0" strike="noStrike" spc="-1" dirty="0">
                <a:solidFill>
                  <a:srgbClr val="000000"/>
                </a:solidFill>
                <a:latin typeface="Frutiger" panose="020B0500000000000000" pitchFamily="34" charset="0"/>
                <a:ea typeface="Frutiger 55 Roman"/>
              </a:rPr>
              <a:t> Menschen </a:t>
            </a:r>
            <a:r>
              <a:rPr lang="en-US" sz="3200" b="0" strike="noStrike" spc="-1" dirty="0" err="1">
                <a:solidFill>
                  <a:srgbClr val="000000"/>
                </a:solidFill>
                <a:latin typeface="Frutiger" panose="020B0500000000000000" pitchFamily="34" charset="0"/>
                <a:ea typeface="Frutiger 55 Roman"/>
              </a:rPr>
              <a:t>möglich</a:t>
            </a:r>
            <a:endParaRPr lang="de-DE" sz="3200" strike="noStrike" spc="-1" dirty="0">
              <a:latin typeface="Frutiger" panose="020B0500000000000000" pitchFamily="34" charset="0"/>
            </a:endParaRPr>
          </a:p>
          <a:p>
            <a:pPr marL="457920" indent="-457200">
              <a:spcBef>
                <a:spcPts val="601"/>
              </a:spcBef>
              <a:spcAft>
                <a:spcPts val="600"/>
              </a:spcAft>
              <a:buClr>
                <a:srgbClr val="000000"/>
              </a:buClr>
              <a:buFont typeface="Arial" panose="020B0604020202020204" pitchFamily="34" charset="0"/>
              <a:buChar char="•"/>
              <a:defRPr/>
            </a:pPr>
            <a:r>
              <a:rPr lang="en-US" sz="3200" strike="noStrike" spc="-1" dirty="0" err="1">
                <a:solidFill>
                  <a:srgbClr val="000000"/>
                </a:solidFill>
                <a:latin typeface="Frutiger" panose="020B0500000000000000" pitchFamily="34" charset="0"/>
                <a:ea typeface="Frutiger 55 Roman"/>
              </a:rPr>
              <a:t>Möglich</a:t>
            </a:r>
            <a:r>
              <a:rPr lang="en-US" sz="3200" spc="-1" dirty="0" err="1">
                <a:solidFill>
                  <a:srgbClr val="000000"/>
                </a:solidFill>
                <a:latin typeface="Frutiger" panose="020B0500000000000000" pitchFamily="34" charset="0"/>
                <a:ea typeface="Frutiger 55 Roman"/>
              </a:rPr>
              <a:t>e</a:t>
            </a:r>
            <a:r>
              <a:rPr lang="en-US" sz="3200" spc="-1" dirty="0">
                <a:solidFill>
                  <a:srgbClr val="000000"/>
                </a:solidFill>
                <a:latin typeface="Frutiger" panose="020B0500000000000000" pitchFamily="34" charset="0"/>
                <a:ea typeface="Frutiger 55 Roman"/>
              </a:rPr>
              <a:t> </a:t>
            </a:r>
            <a:r>
              <a:rPr lang="en-US" sz="3200" spc="-1" dirty="0" err="1">
                <a:solidFill>
                  <a:srgbClr val="000000"/>
                </a:solidFill>
                <a:latin typeface="Frutiger" panose="020B0500000000000000" pitchFamily="34" charset="0"/>
                <a:ea typeface="Frutiger 55 Roman"/>
              </a:rPr>
              <a:t>Vorwürfe</a:t>
            </a:r>
            <a:r>
              <a:rPr lang="en-US" sz="3200" spc="-1" dirty="0">
                <a:solidFill>
                  <a:srgbClr val="000000"/>
                </a:solidFill>
                <a:latin typeface="Frutiger" panose="020B0500000000000000" pitchFamily="34" charset="0"/>
                <a:ea typeface="Frutiger 55 Roman"/>
              </a:rPr>
              <a:t> </a:t>
            </a:r>
            <a:r>
              <a:rPr lang="en-US" sz="3200" spc="-1" dirty="0" err="1">
                <a:solidFill>
                  <a:srgbClr val="000000"/>
                </a:solidFill>
                <a:latin typeface="Frutiger" panose="020B0500000000000000" pitchFamily="34" charset="0"/>
                <a:ea typeface="Frutiger 55 Roman"/>
              </a:rPr>
              <a:t>sind</a:t>
            </a:r>
            <a:r>
              <a:rPr lang="en-US" sz="3200"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Hausfriedensbruch</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Widerstand</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oder</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Verstoß</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gegen</a:t>
            </a:r>
            <a:r>
              <a:rPr lang="en-US" sz="3200" strike="noStrike" spc="-1" dirty="0">
                <a:solidFill>
                  <a:srgbClr val="000000"/>
                </a:solidFill>
                <a:latin typeface="Frutiger" panose="020B0500000000000000" pitchFamily="34" charset="0"/>
                <a:ea typeface="Frutiger 55 Roman"/>
              </a:rPr>
              <a:t> das </a:t>
            </a:r>
            <a:r>
              <a:rPr lang="en-US" sz="3200" strike="noStrike" spc="-1" dirty="0" err="1">
                <a:solidFill>
                  <a:srgbClr val="000000"/>
                </a:solidFill>
                <a:latin typeface="Frutiger" panose="020B0500000000000000" pitchFamily="34" charset="0"/>
                <a:ea typeface="Frutiger 55 Roman"/>
              </a:rPr>
              <a:t>Versammlungsgesetz</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Landfriedensbruch</a:t>
            </a:r>
            <a:r>
              <a:rPr lang="en-US" sz="3200" strike="noStrike" spc="-1" dirty="0">
                <a:solidFill>
                  <a:srgbClr val="000000"/>
                </a:solidFill>
                <a:latin typeface="Frutiger" panose="020B0500000000000000" pitchFamily="34" charset="0"/>
                <a:ea typeface="Frutiger 55 Roman"/>
              </a:rPr>
              <a:t>)</a:t>
            </a:r>
          </a:p>
          <a:p>
            <a:pPr marL="457920" indent="-457200">
              <a:lnSpc>
                <a:spcPct val="100000"/>
              </a:lnSpc>
              <a:spcBef>
                <a:spcPts val="601"/>
              </a:spcBef>
              <a:spcAft>
                <a:spcPts val="600"/>
              </a:spcAft>
              <a:buClr>
                <a:srgbClr val="000000"/>
              </a:buClr>
              <a:buFont typeface="Arial" panose="020B0604020202020204" pitchFamily="34" charset="0"/>
              <a:buChar char="•"/>
              <a:defRPr/>
            </a:pPr>
            <a:r>
              <a:rPr lang="en-US" sz="3200" strike="noStrike" spc="-1" dirty="0" err="1">
                <a:solidFill>
                  <a:srgbClr val="000000"/>
                </a:solidFill>
                <a:latin typeface="Frutiger" panose="020B0500000000000000" pitchFamily="34" charset="0"/>
                <a:ea typeface="Frutiger 55 Roman"/>
              </a:rPr>
              <a:t>Bisher</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keine</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Verurteilungen</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nach</a:t>
            </a:r>
            <a:r>
              <a:rPr lang="en-US" sz="3200" strike="noStrike" spc="-1" dirty="0">
                <a:solidFill>
                  <a:srgbClr val="000000"/>
                </a:solidFill>
                <a:latin typeface="Frutiger" panose="020B0500000000000000" pitchFamily="34" charset="0"/>
                <a:ea typeface="Frutiger 55 Roman"/>
              </a:rPr>
              <a:t> Ende </a:t>
            </a:r>
            <a:r>
              <a:rPr lang="en-US" sz="3200" strike="noStrike" spc="-1" dirty="0" err="1">
                <a:solidFill>
                  <a:srgbClr val="000000"/>
                </a:solidFill>
                <a:latin typeface="Frutiger" panose="020B0500000000000000" pitchFamily="34" charset="0"/>
                <a:ea typeface="Frutiger 55 Roman"/>
              </a:rPr>
              <a:t>Gelände</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Aktionen</a:t>
            </a:r>
            <a:endParaRPr lang="de-DE" sz="3200" strike="noStrike" spc="-1" dirty="0">
              <a:latin typeface="Frutiger" panose="020B0500000000000000" pitchFamily="34" charset="0"/>
            </a:endParaRPr>
          </a:p>
          <a:p>
            <a:pPr marL="720">
              <a:lnSpc>
                <a:spcPct val="100000"/>
              </a:lnSpc>
              <a:spcBef>
                <a:spcPts val="601"/>
              </a:spcBef>
              <a:spcAft>
                <a:spcPts val="600"/>
              </a:spcAft>
              <a:buClr>
                <a:srgbClr val="000000"/>
              </a:buClr>
              <a:defRPr/>
            </a:pPr>
            <a:endParaRPr lang="en-US" sz="3200" b="0" strike="noStrike" spc="-1" dirty="0">
              <a:solidFill>
                <a:srgbClr val="000000"/>
              </a:solidFill>
              <a:latin typeface="Frutiger" panose="020B0500000000000000" pitchFamily="34" charset="0"/>
              <a:ea typeface="Frutiger 55 Roman"/>
            </a:endParaRPr>
          </a:p>
          <a:p>
            <a:pPr marL="720">
              <a:lnSpc>
                <a:spcPct val="100000"/>
              </a:lnSpc>
              <a:spcBef>
                <a:spcPts val="601"/>
              </a:spcBef>
              <a:spcAft>
                <a:spcPts val="600"/>
              </a:spcAft>
              <a:buClr>
                <a:srgbClr val="000000"/>
              </a:buClr>
              <a:defRPr/>
            </a:pPr>
            <a:r>
              <a:rPr lang="en-US" sz="3200" b="1" spc="-1" dirty="0">
                <a:solidFill>
                  <a:srgbClr val="000000"/>
                </a:solidFill>
                <a:latin typeface="Frutiger" panose="020B0500000000000000" pitchFamily="34" charset="0"/>
                <a:ea typeface="Frutiger 55 Roman"/>
              </a:rPr>
              <a:t>Unser </a:t>
            </a:r>
            <a:r>
              <a:rPr lang="en-US" sz="3200" b="1" spc="-1" dirty="0" err="1">
                <a:solidFill>
                  <a:srgbClr val="000000"/>
                </a:solidFill>
                <a:latin typeface="Frutiger" panose="020B0500000000000000" pitchFamily="34" charset="0"/>
                <a:ea typeface="Frutiger 55 Roman"/>
              </a:rPr>
              <a:t>Umgang</a:t>
            </a:r>
            <a:endParaRPr lang="en-US" sz="3200" b="1" strike="noStrike" spc="-1" dirty="0">
              <a:solidFill>
                <a:srgbClr val="000000"/>
              </a:solidFill>
              <a:latin typeface="Frutiger" panose="020B0500000000000000" pitchFamily="34" charset="0"/>
              <a:ea typeface="Frutiger 55 Roman"/>
            </a:endParaRPr>
          </a:p>
          <a:p>
            <a:pPr marL="457920" indent="-457200">
              <a:lnSpc>
                <a:spcPct val="100000"/>
              </a:lnSpc>
              <a:spcBef>
                <a:spcPts val="601"/>
              </a:spcBef>
              <a:spcAft>
                <a:spcPts val="600"/>
              </a:spcAft>
              <a:buClr>
                <a:srgbClr val="000000"/>
              </a:buClr>
              <a:buFont typeface="Arial" panose="020B0604020202020204" pitchFamily="34" charset="0"/>
              <a:buChar char="•"/>
              <a:defRPr/>
            </a:pPr>
            <a:r>
              <a:rPr lang="en-US" sz="3200" strike="noStrike" spc="-1" dirty="0" err="1">
                <a:solidFill>
                  <a:srgbClr val="000000"/>
                </a:solidFill>
                <a:latin typeface="Frutiger" panose="020B0500000000000000" pitchFamily="34" charset="0"/>
                <a:ea typeface="Frutiger 55 Roman"/>
              </a:rPr>
              <a:t>Personalienverweigerung</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als</a:t>
            </a:r>
            <a:r>
              <a:rPr lang="en-US" sz="3200" strike="noStrike" spc="-1" dirty="0">
                <a:solidFill>
                  <a:srgbClr val="000000"/>
                </a:solidFill>
                <a:latin typeface="Frutiger" panose="020B0500000000000000" pitchFamily="34" charset="0"/>
                <a:ea typeface="Frutiger 55 Roman"/>
              </a:rPr>
              <a:t> </a:t>
            </a:r>
            <a:r>
              <a:rPr lang="en-US" sz="3200" strike="noStrike" spc="-1" dirty="0" err="1">
                <a:solidFill>
                  <a:srgbClr val="000000"/>
                </a:solidFill>
                <a:latin typeface="Frutiger" panose="020B0500000000000000" pitchFamily="34" charset="0"/>
                <a:ea typeface="Frutiger 55 Roman"/>
              </a:rPr>
              <a:t>kollektiver</a:t>
            </a:r>
            <a:r>
              <a:rPr lang="en-US" sz="3200" strike="noStrike" spc="-1" dirty="0">
                <a:solidFill>
                  <a:srgbClr val="000000"/>
                </a:solidFill>
                <a:latin typeface="Frutiger" panose="020B0500000000000000" pitchFamily="34" charset="0"/>
                <a:ea typeface="Frutiger 55 Roman"/>
              </a:rPr>
              <a:t> Schutz</a:t>
            </a:r>
            <a:endParaRPr lang="de-DE" sz="3200" strike="noStrike" spc="-1" dirty="0">
              <a:latin typeface="Frutiger" panose="020B0500000000000000" pitchFamily="34" charset="0"/>
            </a:endParaRPr>
          </a:p>
          <a:p>
            <a:pPr marL="457920" indent="-457200">
              <a:spcBef>
                <a:spcPts val="601"/>
              </a:spcBef>
              <a:spcAft>
                <a:spcPts val="600"/>
              </a:spcAft>
              <a:buClr>
                <a:srgbClr val="000000"/>
              </a:buClr>
              <a:buFont typeface="Arial" panose="020B0604020202020204" pitchFamily="34" charset="0"/>
              <a:buChar char="•"/>
              <a:defRPr/>
            </a:pPr>
            <a:r>
              <a:rPr lang="en-US" sz="3200" strike="noStrike" spc="-1" dirty="0">
                <a:solidFill>
                  <a:srgbClr val="000000"/>
                </a:solidFill>
                <a:latin typeface="Frutiger" panose="020B0500000000000000" pitchFamily="34" charset="0"/>
                <a:ea typeface="Frutiger 55 Roman"/>
              </a:rPr>
              <a:t>Bei </a:t>
            </a:r>
            <a:r>
              <a:rPr lang="en-US" sz="3200" strike="noStrike" spc="-1" dirty="0" err="1">
                <a:solidFill>
                  <a:srgbClr val="000000"/>
                </a:solidFill>
                <a:latin typeface="Frutiger" panose="020B0500000000000000" pitchFamily="34" charset="0"/>
                <a:ea typeface="Frutiger 55 Roman"/>
              </a:rPr>
              <a:t>Geldstrafen</a:t>
            </a:r>
            <a:r>
              <a:rPr lang="en-US" sz="320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wird</a:t>
            </a:r>
            <a:r>
              <a:rPr lang="en-US" sz="3200" b="0" strike="noStrike" spc="-1" dirty="0">
                <a:solidFill>
                  <a:srgbClr val="000000"/>
                </a:solidFill>
                <a:latin typeface="Frutiger" panose="020B0500000000000000" pitchFamily="34" charset="0"/>
                <a:ea typeface="Frutiger 55 Roman"/>
              </a:rPr>
              <a:t> </a:t>
            </a:r>
            <a:r>
              <a:rPr lang="en-US" sz="3200" b="0" strike="noStrike" spc="-1" dirty="0" err="1">
                <a:solidFill>
                  <a:srgbClr val="000000"/>
                </a:solidFill>
                <a:latin typeface="Frutiger" panose="020B0500000000000000" pitchFamily="34" charset="0"/>
                <a:ea typeface="Frutiger 55 Roman"/>
              </a:rPr>
              <a:t>solidarisch</a:t>
            </a:r>
            <a:r>
              <a:rPr lang="en-US" sz="3200" b="0" strike="noStrike" spc="-1" dirty="0">
                <a:solidFill>
                  <a:srgbClr val="000000"/>
                </a:solidFill>
                <a:latin typeface="Frutiger" panose="020B0500000000000000" pitchFamily="34" charset="0"/>
                <a:ea typeface="Frutiger 55 Roman"/>
              </a:rPr>
              <a:t> </a:t>
            </a:r>
            <a:r>
              <a:rPr lang="en-US" sz="3200" spc="-1" dirty="0" err="1">
                <a:solidFill>
                  <a:srgbClr val="000000"/>
                </a:solidFill>
                <a:latin typeface="Frutiger" panose="020B0500000000000000" pitchFamily="34" charset="0"/>
                <a:ea typeface="Frutiger 55 Roman"/>
              </a:rPr>
              <a:t>u</a:t>
            </a:r>
            <a:r>
              <a:rPr lang="en-US" sz="3200" b="0" strike="noStrike" spc="-1" dirty="0" err="1">
                <a:solidFill>
                  <a:srgbClr val="000000"/>
                </a:solidFill>
                <a:latin typeface="Frutiger" panose="020B0500000000000000" pitchFamily="34" charset="0"/>
                <a:ea typeface="Frutiger 55 Roman"/>
              </a:rPr>
              <a:t>nterstützt</a:t>
            </a:r>
            <a:endParaRPr lang="de-DE" sz="3200" b="0" strike="noStrike" spc="-1" dirty="0">
              <a:latin typeface="Frutiger" panose="020B0500000000000000" pitchFamily="34" charset="0"/>
            </a:endParaRPr>
          </a:p>
        </p:txBody>
      </p:sp>
      <p:sp>
        <p:nvSpPr>
          <p:cNvPr id="699" name="CustomShape 2"/>
          <p:cNvSpPr/>
          <p:nvPr/>
        </p:nvSpPr>
        <p:spPr bwMode="auto">
          <a:xfrm>
            <a:off x="3240" y="333360"/>
            <a:ext cx="13001040" cy="1010520"/>
          </a:xfrm>
          <a:prstGeom prst="rect">
            <a:avLst/>
          </a:prstGeom>
          <a:solidFill>
            <a:srgbClr val="C7327C"/>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700" name="CustomShape 3"/>
          <p:cNvSpPr/>
          <p:nvPr/>
        </p:nvSpPr>
        <p:spPr bwMode="auto">
          <a:xfrm>
            <a:off x="544680" y="378886"/>
            <a:ext cx="12194280" cy="933508"/>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rgbClr val="FFFFFF"/>
                </a:solidFill>
                <a:latin typeface="Aku &amp; Kamu"/>
                <a:ea typeface="Aku &amp; Kamu"/>
              </a:rPr>
              <a:t>Rechtliche</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Folgen</a:t>
            </a:r>
            <a:endParaRPr lang="de-DE" sz="5400" b="0" strike="noStrike" spc="-1" dirty="0">
              <a:latin typeface="Arial"/>
            </a:endParaRPr>
          </a:p>
        </p:txBody>
      </p:sp>
      <p:pic>
        <p:nvPicPr>
          <p:cNvPr id="701" name="EG_logo.png"/>
          <p:cNvPicPr/>
          <p:nvPr/>
        </p:nvPicPr>
        <p:blipFill>
          <a:blip r:embed="rId2"/>
          <a:stretch/>
        </p:blipFill>
        <p:spPr bwMode="auto">
          <a:xfrm>
            <a:off x="10789560" y="-511200"/>
            <a:ext cx="2521800" cy="2521800"/>
          </a:xfrm>
          <a:prstGeom prst="rect">
            <a:avLst/>
          </a:prstGeom>
          <a:ln w="1260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16" name="Grafik 715"/>
          <p:cNvPicPr/>
          <p:nvPr/>
        </p:nvPicPr>
        <p:blipFill>
          <a:blip r:embed="rId3"/>
          <a:stretch/>
        </p:blipFill>
        <p:spPr bwMode="auto">
          <a:xfrm>
            <a:off x="-10800" y="0"/>
            <a:ext cx="13015440" cy="9753480"/>
          </a:xfrm>
          <a:prstGeom prst="rect">
            <a:avLst/>
          </a:prstGeom>
          <a:ln w="0">
            <a:noFill/>
          </a:ln>
        </p:spPr>
      </p:pic>
      <p:sp>
        <p:nvSpPr>
          <p:cNvPr id="717" name="CustomShape 1"/>
          <p:cNvSpPr/>
          <p:nvPr/>
        </p:nvSpPr>
        <p:spPr bwMode="auto">
          <a:xfrm>
            <a:off x="0" y="376200"/>
            <a:ext cx="13004280" cy="1010879"/>
          </a:xfrm>
          <a:prstGeom prst="rect">
            <a:avLst/>
          </a:prstGeom>
          <a:solidFill>
            <a:srgbClr val="C7327C"/>
          </a:solidFill>
          <a:ln w="12700">
            <a:noFill/>
          </a:ln>
        </p:spPr>
        <p:style>
          <a:lnRef idx="0">
            <a:srgbClr val="000000"/>
          </a:lnRef>
          <a:fillRef idx="0">
            <a:srgbClr val="000000"/>
          </a:fillRef>
          <a:effectRef idx="0">
            <a:srgbClr val="000000"/>
          </a:effectRef>
          <a:fontRef idx="minor"/>
        </p:style>
        <p:txBody>
          <a:bodyPr/>
          <a:lstStyle/>
          <a:p>
            <a:endParaRPr lang="de-DE"/>
          </a:p>
        </p:txBody>
      </p:sp>
      <p:pic>
        <p:nvPicPr>
          <p:cNvPr id="718" name="Picture 14" descr="Picture 14"/>
          <p:cNvPicPr/>
          <p:nvPr/>
        </p:nvPicPr>
        <p:blipFill>
          <a:blip r:embed="rId4"/>
          <a:stretch/>
        </p:blipFill>
        <p:spPr bwMode="auto">
          <a:xfrm>
            <a:off x="10967040" y="46080"/>
            <a:ext cx="2007360" cy="2007360"/>
          </a:xfrm>
          <a:prstGeom prst="rect">
            <a:avLst/>
          </a:prstGeom>
          <a:ln w="12700">
            <a:noFill/>
          </a:ln>
        </p:spPr>
      </p:pic>
      <p:pic>
        <p:nvPicPr>
          <p:cNvPr id="719" name="Picture 2" descr="Picture 2"/>
          <p:cNvPicPr/>
          <p:nvPr/>
        </p:nvPicPr>
        <p:blipFill>
          <a:blip r:embed="rId5"/>
          <a:stretch/>
        </p:blipFill>
        <p:spPr bwMode="auto">
          <a:xfrm>
            <a:off x="0" y="8331120"/>
            <a:ext cx="13004280" cy="1441080"/>
          </a:xfrm>
          <a:prstGeom prst="rect">
            <a:avLst/>
          </a:prstGeom>
          <a:ln w="12700">
            <a:noFill/>
          </a:ln>
        </p:spPr>
      </p:pic>
      <p:sp>
        <p:nvSpPr>
          <p:cNvPr id="720" name="CustomShape 2"/>
          <p:cNvSpPr/>
          <p:nvPr/>
        </p:nvSpPr>
        <p:spPr bwMode="auto">
          <a:xfrm>
            <a:off x="404640" y="413986"/>
            <a:ext cx="12194640" cy="933508"/>
          </a:xfrm>
          <a:prstGeom prst="rect">
            <a:avLst/>
          </a:prstGeom>
          <a:noFill/>
          <a:ln w="127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pPr>
            <a:r>
              <a:rPr lang="de-DE" sz="5400" b="0" strike="noStrike" spc="-1" dirty="0">
                <a:solidFill>
                  <a:srgbClr val="FBFCF8"/>
                </a:solidFill>
                <a:latin typeface="Aku &amp; Kamu"/>
                <a:ea typeface="DejaVu Sans"/>
              </a:rPr>
              <a:t>Auf geht‘s, ab geht‘s, Ende Gelände! </a:t>
            </a:r>
            <a:endParaRPr lang="de-DE" sz="5400" b="0" strike="noStrike" spc="-1" dirty="0">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36" name="Picture 1"/>
          <p:cNvPicPr/>
          <p:nvPr/>
        </p:nvPicPr>
        <p:blipFill>
          <a:blip r:embed="rId2"/>
          <a:stretch/>
        </p:blipFill>
        <p:spPr bwMode="auto">
          <a:xfrm>
            <a:off x="0" y="0"/>
            <a:ext cx="13003920" cy="9752760"/>
          </a:xfrm>
          <a:prstGeom prst="rect">
            <a:avLst/>
          </a:prstGeom>
          <a:ln w="12600">
            <a:noFill/>
          </a:ln>
        </p:spPr>
      </p:pic>
      <p:sp>
        <p:nvSpPr>
          <p:cNvPr id="737" name="CustomShape 1"/>
          <p:cNvSpPr/>
          <p:nvPr/>
        </p:nvSpPr>
        <p:spPr bwMode="auto">
          <a:xfrm>
            <a:off x="545400" y="2847600"/>
            <a:ext cx="11913480" cy="119916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gn="ctr">
              <a:lnSpc>
                <a:spcPct val="100000"/>
              </a:lnSpc>
              <a:defRPr/>
            </a:pPr>
            <a:r>
              <a:rPr lang="en-US" sz="7200" b="0" strike="noStrike" spc="-1" dirty="0" err="1">
                <a:solidFill>
                  <a:srgbClr val="FFFFFF"/>
                </a:solidFill>
                <a:latin typeface="Aku &amp; Kamu"/>
                <a:ea typeface="Aku &amp; Kamu"/>
              </a:rPr>
              <a:t>Fragen</a:t>
            </a:r>
            <a:r>
              <a:rPr lang="en-US" sz="7200" b="0" strike="noStrike" spc="-1" dirty="0">
                <a:solidFill>
                  <a:srgbClr val="FFFFFF"/>
                </a:solidFill>
                <a:latin typeface="Aku &amp; Kamu"/>
                <a:ea typeface="Aku &amp; Kamu"/>
              </a:rPr>
              <a:t>?</a:t>
            </a:r>
            <a:endParaRPr lang="de-DE" sz="7200" b="0" strike="noStrike" spc="-1" dirty="0">
              <a:latin typeface="Arial"/>
            </a:endParaRPr>
          </a:p>
        </p:txBody>
      </p:sp>
      <p:pic>
        <p:nvPicPr>
          <p:cNvPr id="738" name="Picture 3"/>
          <p:cNvPicPr/>
          <p:nvPr/>
        </p:nvPicPr>
        <p:blipFill>
          <a:blip r:embed="rId3"/>
          <a:stretch/>
        </p:blipFill>
        <p:spPr bwMode="auto">
          <a:xfrm>
            <a:off x="10148760" y="0"/>
            <a:ext cx="2824920" cy="2824920"/>
          </a:xfrm>
          <a:prstGeom prst="rect">
            <a:avLst/>
          </a:prstGeom>
          <a:ln w="126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stivists_ Stopping A Fossil Fuel Lock-In.mp4" descr="Gastivists_ Stopping A Fossil Fuel Lock-In.mp4">
            <a:hlinkClick r:id="" action="ppaction://media"/>
            <a:extLst>
              <a:ext uri="{FF2B5EF4-FFF2-40B4-BE49-F238E27FC236}">
                <a16:creationId xmlns:a16="http://schemas.microsoft.com/office/drawing/2014/main" id="{7EACE2F6-7E2F-D996-73C4-6CA74581A6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extLst>
      <p:ext uri="{BB962C8B-B14F-4D97-AF65-F5344CB8AC3E}">
        <p14:creationId xmlns:p14="http://schemas.microsoft.com/office/powerpoint/2010/main" val="40111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Untertitel 2"/>
          <p:cNvSpPr>
            <a:spLocks noGrp="1"/>
          </p:cNvSpPr>
          <p:nvPr>
            <p:ph type="subTitle"/>
          </p:nvPr>
        </p:nvSpPr>
        <p:spPr/>
        <p:txBody>
          <a:bodyPr/>
          <a:lstStyle/>
          <a:p>
            <a:endParaRPr lang="de-DE"/>
          </a:p>
        </p:txBody>
      </p:sp>
      <p:pic>
        <p:nvPicPr>
          <p:cNvPr id="4" name="Grafik 454"/>
          <p:cNvPicPr/>
          <p:nvPr/>
        </p:nvPicPr>
        <p:blipFill>
          <a:blip r:embed="rId3"/>
          <a:stretch/>
        </p:blipFill>
        <p:spPr bwMode="auto">
          <a:xfrm>
            <a:off x="719785" y="2227568"/>
            <a:ext cx="11631814" cy="7041720"/>
          </a:xfrm>
          <a:prstGeom prst="rect">
            <a:avLst/>
          </a:prstGeom>
          <a:ln w="0">
            <a:noFill/>
          </a:ln>
        </p:spPr>
      </p:pic>
      <p:sp>
        <p:nvSpPr>
          <p:cNvPr id="5" name="CustomShape 1"/>
          <p:cNvSpPr/>
          <p:nvPr/>
        </p:nvSpPr>
        <p:spPr bwMode="auto">
          <a:xfrm>
            <a:off x="0" y="304800"/>
            <a:ext cx="13284200" cy="1582200"/>
          </a:xfrm>
          <a:prstGeom prst="rect">
            <a:avLst/>
          </a:prstGeom>
          <a:solidFill>
            <a:srgbClr val="C06616"/>
          </a:solidFill>
          <a:ln w="12600">
            <a:noFill/>
          </a:ln>
        </p:spPr>
        <p:style>
          <a:lnRef idx="0">
            <a:srgbClr val="000000"/>
          </a:lnRef>
          <a:fillRef idx="0">
            <a:srgbClr val="000000"/>
          </a:fillRef>
          <a:effectRef idx="0">
            <a:srgbClr val="000000"/>
          </a:effectRef>
          <a:fontRef idx="minor"/>
        </p:style>
        <p:txBody>
          <a:bodyPr anchor="ctr"/>
          <a:lstStyle/>
          <a:p>
            <a:r>
              <a:rPr lang="de-DE" sz="5400" dirty="0">
                <a:solidFill>
                  <a:schemeClr val="bg1"/>
                </a:solidFill>
                <a:latin typeface="Aku &amp; Kamu"/>
              </a:rPr>
              <a:t>1) Klimagerechtigkeit </a:t>
            </a:r>
          </a:p>
          <a:p>
            <a:endParaRPr lang="de-DE" dirty="0"/>
          </a:p>
        </p:txBody>
      </p:sp>
      <p:pic>
        <p:nvPicPr>
          <p:cNvPr id="7" name="Picture 12"/>
          <p:cNvPicPr/>
          <p:nvPr/>
        </p:nvPicPr>
        <p:blipFill>
          <a:blip r:embed="rId4"/>
          <a:stretch/>
        </p:blipFill>
        <p:spPr bwMode="auto">
          <a:xfrm>
            <a:off x="10236200" y="0"/>
            <a:ext cx="3099600" cy="3099600"/>
          </a:xfrm>
          <a:prstGeom prst="rect">
            <a:avLst/>
          </a:prstGeom>
          <a:ln w="1260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07" name="CustomShape 1"/>
          <p:cNvSpPr/>
          <p:nvPr/>
        </p:nvSpPr>
        <p:spPr bwMode="auto">
          <a:xfrm>
            <a:off x="0" y="363600"/>
            <a:ext cx="13010760" cy="1022040"/>
          </a:xfrm>
          <a:prstGeom prst="rect">
            <a:avLst/>
          </a:prstGeom>
          <a:solidFill>
            <a:srgbClr val="C06616"/>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08" name="CustomShape 2"/>
          <p:cNvSpPr/>
          <p:nvPr/>
        </p:nvSpPr>
        <p:spPr bwMode="auto">
          <a:xfrm>
            <a:off x="635000" y="2346351"/>
            <a:ext cx="12052800" cy="2636538"/>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spcBef>
                <a:spcPts val="1190"/>
              </a:spcBef>
              <a:spcAft>
                <a:spcPts val="992"/>
              </a:spcAft>
              <a:defRPr/>
            </a:pPr>
            <a:r>
              <a:rPr lang="de-DE" sz="3200" b="1" strike="noStrike" spc="52" dirty="0">
                <a:solidFill>
                  <a:srgbClr val="000000"/>
                </a:solidFill>
                <a:latin typeface="Frutiger" panose="020B0500000000000000" pitchFamily="34" charset="0"/>
                <a:ea typeface="Frutiger 55 Roman"/>
              </a:rPr>
              <a:t>Abbau fossiler Energie </a:t>
            </a:r>
          </a:p>
          <a:p>
            <a:pPr marL="571500" indent="-571500">
              <a:lnSpc>
                <a:spcPct val="100000"/>
              </a:lnSpc>
              <a:spcBef>
                <a:spcPts val="1190"/>
              </a:spcBef>
              <a:spcAft>
                <a:spcPts val="992"/>
              </a:spcAft>
              <a:buFont typeface="Arial" panose="020B0604020202020204" pitchFamily="34" charset="0"/>
              <a:buChar char="•"/>
              <a:defRPr/>
            </a:pPr>
            <a:r>
              <a:rPr lang="de-DE" sz="3200" dirty="0">
                <a:latin typeface="Frutiger" panose="020B0500000000000000" pitchFamily="34" charset="0"/>
              </a:rPr>
              <a:t>Zerstörung von Lebensgrundlagen, vor allem im globalen Süden und auf indigenen Territorien </a:t>
            </a:r>
            <a:r>
              <a:rPr lang="de-DE" sz="3200" b="0" strike="noStrike" spc="52" dirty="0">
                <a:solidFill>
                  <a:srgbClr val="000000"/>
                </a:solidFill>
                <a:latin typeface="Frutiger" panose="020B0500000000000000" pitchFamily="34" charset="0"/>
                <a:ea typeface="Frutiger 55 Roman"/>
              </a:rPr>
              <a:t> </a:t>
            </a:r>
          </a:p>
          <a:p>
            <a:pPr marL="571500" indent="-571500">
              <a:lnSpc>
                <a:spcPct val="100000"/>
              </a:lnSpc>
              <a:spcBef>
                <a:spcPts val="1190"/>
              </a:spcBef>
              <a:spcAft>
                <a:spcPts val="992"/>
              </a:spcAft>
              <a:buFont typeface="Arial" panose="020B0604020202020204" pitchFamily="34" charset="0"/>
              <a:buChar char="•"/>
              <a:defRPr/>
            </a:pPr>
            <a:r>
              <a:rPr lang="de-DE" sz="3200" spc="52" dirty="0">
                <a:solidFill>
                  <a:srgbClr val="000000"/>
                </a:solidFill>
                <a:latin typeface="Frutiger" panose="020B0500000000000000" pitchFamily="34" charset="0"/>
                <a:ea typeface="Frutiger 55 Roman"/>
              </a:rPr>
              <a:t>Profite für Unternehmen vor allem des Globalen Nordens</a:t>
            </a:r>
            <a:endParaRPr lang="de-DE" sz="3200" b="0" strike="noStrike" spc="-1" dirty="0">
              <a:latin typeface="Frutiger" panose="020B0500000000000000" pitchFamily="34" charset="0"/>
            </a:endParaRPr>
          </a:p>
        </p:txBody>
      </p:sp>
      <p:sp>
        <p:nvSpPr>
          <p:cNvPr id="409" name="CustomShape 3"/>
          <p:cNvSpPr/>
          <p:nvPr/>
        </p:nvSpPr>
        <p:spPr bwMode="auto">
          <a:xfrm>
            <a:off x="403920" y="408046"/>
            <a:ext cx="8637120" cy="933508"/>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chemeClr val="bg1"/>
                </a:solidFill>
                <a:latin typeface="Aku &amp; Kamu"/>
                <a:ea typeface="Aku &amp; Kamu"/>
              </a:rPr>
              <a:t>KlimaUNgerechtigkeit</a:t>
            </a:r>
            <a:endParaRPr lang="de-DE" sz="5400" b="0" strike="noStrike" spc="-1" dirty="0">
              <a:solidFill>
                <a:schemeClr val="bg1"/>
              </a:solidFill>
              <a:latin typeface="Arial"/>
            </a:endParaRPr>
          </a:p>
        </p:txBody>
      </p:sp>
      <p:pic>
        <p:nvPicPr>
          <p:cNvPr id="410" name="EG_1"/>
          <p:cNvPicPr/>
          <p:nvPr/>
        </p:nvPicPr>
        <p:blipFill>
          <a:blip r:embed="rId3"/>
          <a:stretch/>
        </p:blipFill>
        <p:spPr bwMode="auto">
          <a:xfrm>
            <a:off x="10789560" y="-511200"/>
            <a:ext cx="2520720" cy="2520720"/>
          </a:xfrm>
          <a:prstGeom prst="rect">
            <a:avLst/>
          </a:prstGeom>
          <a:ln w="12600">
            <a:noFill/>
          </a:ln>
        </p:spPr>
      </p:pic>
      <p:sp>
        <p:nvSpPr>
          <p:cNvPr id="8" name="CustomShape 2"/>
          <p:cNvSpPr/>
          <p:nvPr/>
        </p:nvSpPr>
        <p:spPr bwMode="auto">
          <a:xfrm>
            <a:off x="635000" y="5534983"/>
            <a:ext cx="12052800" cy="3621423"/>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spcBef>
                <a:spcPts val="1190"/>
              </a:spcBef>
              <a:spcAft>
                <a:spcPts val="992"/>
              </a:spcAft>
              <a:defRPr/>
            </a:pPr>
            <a:r>
              <a:rPr lang="de-DE" sz="3200" b="1" strike="noStrike" spc="52" dirty="0">
                <a:solidFill>
                  <a:srgbClr val="000000"/>
                </a:solidFill>
                <a:latin typeface="Frutiger" panose="020B0500000000000000" pitchFamily="34" charset="0"/>
                <a:ea typeface="Frutiger 55 Roman"/>
              </a:rPr>
              <a:t>Klimakrise</a:t>
            </a:r>
          </a:p>
          <a:p>
            <a:pPr marL="571500" indent="-571500">
              <a:lnSpc>
                <a:spcPct val="100000"/>
              </a:lnSpc>
              <a:spcBef>
                <a:spcPts val="1190"/>
              </a:spcBef>
              <a:spcAft>
                <a:spcPts val="992"/>
              </a:spcAft>
              <a:buFont typeface="Arial" panose="020B0604020202020204" pitchFamily="34" charset="0"/>
              <a:buChar char="•"/>
              <a:defRPr/>
            </a:pPr>
            <a:r>
              <a:rPr lang="de-DE" sz="3200" dirty="0">
                <a:latin typeface="Frutiger" panose="020B0500000000000000" pitchFamily="34" charset="0"/>
              </a:rPr>
              <a:t>Menschen aus dem Globalen Süden verlieren durch die Klimakatastrophen bereits jetzt ihre Existenz</a:t>
            </a:r>
            <a:endParaRPr lang="de-DE" sz="3200" b="0" strike="noStrike" spc="52" dirty="0">
              <a:solidFill>
                <a:srgbClr val="000000"/>
              </a:solidFill>
              <a:latin typeface="Frutiger" panose="020B0500000000000000" pitchFamily="34" charset="0"/>
              <a:ea typeface="Frutiger 55 Roman"/>
            </a:endParaRPr>
          </a:p>
          <a:p>
            <a:pPr marL="571500" indent="-571500">
              <a:lnSpc>
                <a:spcPct val="100000"/>
              </a:lnSpc>
              <a:spcBef>
                <a:spcPts val="1190"/>
              </a:spcBef>
              <a:spcAft>
                <a:spcPts val="992"/>
              </a:spcAft>
              <a:buFont typeface="Arial" panose="020B0604020202020204" pitchFamily="34" charset="0"/>
              <a:buChar char="•"/>
              <a:defRPr/>
            </a:pPr>
            <a:r>
              <a:rPr lang="de-DE" sz="3200" spc="52" dirty="0">
                <a:solidFill>
                  <a:srgbClr val="000000"/>
                </a:solidFill>
                <a:latin typeface="Frutiger" panose="020B0500000000000000" pitchFamily="34" charset="0"/>
                <a:ea typeface="Frutiger 55 Roman"/>
              </a:rPr>
              <a:t>Europa schottet sich ab, lässt Tausende Menschen an seinen Grenzen sterben </a:t>
            </a:r>
            <a:r>
              <a:rPr lang="de-DE" sz="3200" spc="52" dirty="0">
                <a:solidFill>
                  <a:srgbClr val="000000"/>
                </a:solidFill>
                <a:latin typeface="Frutiger" panose="020B0500000000000000" pitchFamily="34" charset="0"/>
              </a:rPr>
              <a:t>und schafft das Menschenrecht auf Asyl ab</a:t>
            </a:r>
            <a:br>
              <a:rPr lang="de-DE" sz="3200" dirty="0">
                <a:latin typeface="Frutiger" panose="020B0500000000000000" pitchFamily="34" charset="0"/>
              </a:rPr>
            </a:br>
            <a:endParaRPr lang="de-DE" sz="3200" b="0" strike="noStrike" spc="-1" dirty="0">
              <a:latin typeface="Frutiger" panose="020B0500000000000000"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07" name="CustomShape 1"/>
          <p:cNvSpPr/>
          <p:nvPr/>
        </p:nvSpPr>
        <p:spPr bwMode="auto">
          <a:xfrm>
            <a:off x="0" y="363600"/>
            <a:ext cx="13010760" cy="1022040"/>
          </a:xfrm>
          <a:prstGeom prst="rect">
            <a:avLst/>
          </a:prstGeom>
          <a:solidFill>
            <a:srgbClr val="C06616"/>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08" name="CustomShape 2"/>
          <p:cNvSpPr/>
          <p:nvPr/>
        </p:nvSpPr>
        <p:spPr bwMode="auto">
          <a:xfrm>
            <a:off x="885776" y="3292624"/>
            <a:ext cx="11643024" cy="4534494"/>
          </a:xfrm>
          <a:prstGeom prst="rect">
            <a:avLst/>
          </a:prstGeom>
          <a:noFill/>
          <a:ln w="12600">
            <a:noFill/>
          </a:ln>
        </p:spPr>
        <p:style>
          <a:lnRef idx="0">
            <a:srgbClr val="000000"/>
          </a:lnRef>
          <a:fillRef idx="0">
            <a:srgbClr val="000000"/>
          </a:fillRef>
          <a:effectRef idx="0">
            <a:srgbClr val="000000"/>
          </a:effectRef>
          <a:fontRef idx="minor"/>
        </p:style>
        <p:txBody>
          <a:bodyPr wrap="square" lIns="50760" tIns="50760" rIns="50760" bIns="50760" anchor="ctr">
            <a:spAutoFit/>
          </a:bodyPr>
          <a:lstStyle/>
          <a:p>
            <a:pPr marL="571500" lvl="0" indent="-571500">
              <a:buFont typeface="Arial" panose="020B0604020202020204" pitchFamily="34" charset="0"/>
              <a:buChar char="•"/>
            </a:pPr>
            <a:r>
              <a:rPr lang="de-DE" sz="3200" dirty="0">
                <a:latin typeface="Frutiger" panose="020B0500000000000000" pitchFamily="34" charset="0"/>
              </a:rPr>
              <a:t>Seit über 500 Jahren gibt es Widerstand gegen diese koloniale, kapitalistische und patriarchale Ausbeutung </a:t>
            </a:r>
          </a:p>
          <a:p>
            <a:pPr marL="571500" lvl="0" indent="-571500">
              <a:buFont typeface="Arial" panose="020B0604020202020204" pitchFamily="34" charset="0"/>
              <a:buChar char="•"/>
            </a:pPr>
            <a:endParaRPr lang="de-DE" sz="3200" dirty="0">
              <a:latin typeface="Frutiger" panose="020B0500000000000000" pitchFamily="34" charset="0"/>
            </a:endParaRPr>
          </a:p>
          <a:p>
            <a:pPr marL="571500" lvl="0" indent="-571500">
              <a:buFont typeface="Arial" panose="020B0604020202020204" pitchFamily="34" charset="0"/>
              <a:buChar char="•"/>
            </a:pPr>
            <a:r>
              <a:rPr lang="de-DE" sz="3200" dirty="0">
                <a:latin typeface="Frutiger" panose="020B0500000000000000" pitchFamily="34" charset="0"/>
              </a:rPr>
              <a:t>Diesen Widerstand wollen wir solidarisch verstärken. Wir fangen hier damit an: Wir kämpfen für einen radikalen Systemwandel</a:t>
            </a:r>
            <a:br>
              <a:rPr lang="de-DE" sz="3200" dirty="0">
                <a:latin typeface="Frutiger" panose="020B0500000000000000" pitchFamily="34" charset="0"/>
              </a:rPr>
            </a:br>
            <a:br>
              <a:rPr lang="de-DE" sz="3200" dirty="0">
                <a:latin typeface="Frutiger" panose="020B0500000000000000" pitchFamily="34" charset="0"/>
              </a:rPr>
            </a:br>
            <a:r>
              <a:rPr lang="de-DE" sz="3200" dirty="0">
                <a:latin typeface="Frutiger" panose="020B0500000000000000" pitchFamily="34" charset="0"/>
              </a:rPr>
              <a:t>	</a:t>
            </a:r>
            <a:r>
              <a:rPr lang="de-DE" sz="3200" b="1" dirty="0">
                <a:latin typeface="Frutiger" panose="020B0500000000000000" pitchFamily="34" charset="0"/>
              </a:rPr>
              <a:t>unversöhnlich, antikapitalistisch, antikolonial</a:t>
            </a:r>
          </a:p>
          <a:p>
            <a:pPr lvl="0">
              <a:buFontTx/>
              <a:buChar char="-"/>
            </a:pPr>
            <a:endParaRPr lang="de-DE" sz="3200" dirty="0">
              <a:latin typeface="Frutiger" panose="020B0500000000000000" pitchFamily="34" charset="0"/>
            </a:endParaRPr>
          </a:p>
        </p:txBody>
      </p:sp>
      <p:sp>
        <p:nvSpPr>
          <p:cNvPr id="409" name="CustomShape 3"/>
          <p:cNvSpPr/>
          <p:nvPr/>
        </p:nvSpPr>
        <p:spPr bwMode="auto">
          <a:xfrm>
            <a:off x="403920" y="408046"/>
            <a:ext cx="8637120" cy="933508"/>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r>
              <a:rPr lang="de-DE" sz="5400" dirty="0">
                <a:solidFill>
                  <a:srgbClr val="FFFFFF"/>
                </a:solidFill>
                <a:latin typeface="Aku &amp; Kamu"/>
              </a:rPr>
              <a:t>Antikoloniale Widerstände</a:t>
            </a:r>
          </a:p>
        </p:txBody>
      </p:sp>
      <p:pic>
        <p:nvPicPr>
          <p:cNvPr id="410" name="EG_1"/>
          <p:cNvPicPr/>
          <p:nvPr/>
        </p:nvPicPr>
        <p:blipFill>
          <a:blip r:embed="rId3"/>
          <a:stretch/>
        </p:blipFill>
        <p:spPr bwMode="auto">
          <a:xfrm>
            <a:off x="10789560" y="-511200"/>
            <a:ext cx="2520720" cy="2520720"/>
          </a:xfrm>
          <a:prstGeom prst="rect">
            <a:avLst/>
          </a:prstGeom>
          <a:ln w="12600">
            <a:noFill/>
          </a:ln>
        </p:spPr>
      </p:pic>
      <p:sp>
        <p:nvSpPr>
          <p:cNvPr id="2" name="CustomShape 4">
            <a:extLst>
              <a:ext uri="{FF2B5EF4-FFF2-40B4-BE49-F238E27FC236}">
                <a16:creationId xmlns:a16="http://schemas.microsoft.com/office/drawing/2014/main" id="{A5147417-897E-0E9D-18CB-1AE7774B287C}"/>
              </a:ext>
            </a:extLst>
          </p:cNvPr>
          <p:cNvSpPr/>
          <p:nvPr/>
        </p:nvSpPr>
        <p:spPr bwMode="auto">
          <a:xfrm>
            <a:off x="885776" y="6771569"/>
            <a:ext cx="752015" cy="553503"/>
          </a:xfrm>
          <a:prstGeom prst="rightArrow">
            <a:avLst>
              <a:gd name="adj1" fmla="val 50000"/>
              <a:gd name="adj2" fmla="val 50000"/>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2" name="Picture 1_0"/>
          <p:cNvPicPr/>
          <p:nvPr/>
        </p:nvPicPr>
        <p:blipFill>
          <a:blip r:embed="rId2"/>
          <a:stretch/>
        </p:blipFill>
        <p:spPr bwMode="auto">
          <a:xfrm>
            <a:off x="0" y="0"/>
            <a:ext cx="13002840" cy="9751680"/>
          </a:xfrm>
          <a:prstGeom prst="rect">
            <a:avLst/>
          </a:prstGeom>
          <a:ln w="12600">
            <a:noFill/>
          </a:ln>
        </p:spPr>
      </p:pic>
      <p:pic>
        <p:nvPicPr>
          <p:cNvPr id="403" name="Grafik 2_1" descr="Ein Bild, das draußen, Ebene, Natur, Berg enthält.&#10;&#10;Automatisch generierte Beschreibung"/>
          <p:cNvPicPr/>
          <p:nvPr/>
        </p:nvPicPr>
        <p:blipFill>
          <a:blip r:embed="rId3"/>
          <a:srcRect r="1385"/>
          <a:stretch/>
        </p:blipFill>
        <p:spPr bwMode="auto">
          <a:xfrm>
            <a:off x="-28800" y="0"/>
            <a:ext cx="13308480" cy="9751680"/>
          </a:xfrm>
          <a:prstGeom prst="rect">
            <a:avLst/>
          </a:prstGeom>
          <a:ln w="0">
            <a:noFill/>
          </a:ln>
        </p:spPr>
      </p:pic>
      <p:pic>
        <p:nvPicPr>
          <p:cNvPr id="406" name="Picture 4_1"/>
          <p:cNvPicPr/>
          <p:nvPr/>
        </p:nvPicPr>
        <p:blipFill>
          <a:blip r:embed="rId4"/>
          <a:stretch/>
        </p:blipFill>
        <p:spPr bwMode="auto">
          <a:xfrm>
            <a:off x="9904320" y="-92160"/>
            <a:ext cx="3098519" cy="3098519"/>
          </a:xfrm>
          <a:prstGeom prst="rect">
            <a:avLst/>
          </a:prstGeom>
          <a:ln w="12600">
            <a:noFill/>
          </a:ln>
        </p:spPr>
      </p:pic>
      <p:sp>
        <p:nvSpPr>
          <p:cNvPr id="7" name="CustomShape 4"/>
          <p:cNvSpPr/>
          <p:nvPr/>
        </p:nvSpPr>
        <p:spPr bwMode="auto">
          <a:xfrm>
            <a:off x="0" y="7467600"/>
            <a:ext cx="13284200" cy="159228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nchor="ctr"/>
          <a:lstStyle/>
          <a:p>
            <a:pPr algn="ctr"/>
            <a:r>
              <a:rPr lang="de-DE" sz="5400" dirty="0">
                <a:solidFill>
                  <a:schemeClr val="bg1"/>
                </a:solidFill>
                <a:latin typeface="Aku &amp; Kamu"/>
              </a:rPr>
              <a:t>2) Frack off LNG!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07" name="CustomShape 1"/>
          <p:cNvSpPr/>
          <p:nvPr/>
        </p:nvSpPr>
        <p:spPr bwMode="auto">
          <a:xfrm>
            <a:off x="-5960" y="381000"/>
            <a:ext cx="13010760" cy="102204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09" name="CustomShape 3"/>
          <p:cNvSpPr/>
          <p:nvPr/>
        </p:nvSpPr>
        <p:spPr bwMode="auto">
          <a:xfrm>
            <a:off x="403920" y="408046"/>
            <a:ext cx="10822880" cy="933508"/>
          </a:xfrm>
          <a:prstGeom prst="rect">
            <a:avLst/>
          </a:prstGeom>
          <a:noFill/>
          <a:ln w="12600">
            <a:noFill/>
          </a:ln>
        </p:spPr>
        <p:style>
          <a:lnRef idx="0">
            <a:srgbClr val="000000"/>
          </a:lnRef>
          <a:fillRef idx="0">
            <a:srgbClr val="000000"/>
          </a:fillRef>
          <a:effectRef idx="0">
            <a:srgbClr val="000000"/>
          </a:effectRef>
          <a:fontRef idx="minor"/>
        </p:style>
        <p:txBody>
          <a:bodyPr wrap="square" lIns="50760" tIns="50760" rIns="50760" bIns="50760" anchor="ctr">
            <a:spAutoFit/>
          </a:bodyPr>
          <a:lstStyle/>
          <a:p>
            <a:pPr>
              <a:lnSpc>
                <a:spcPct val="100000"/>
              </a:lnSpc>
              <a:defRPr/>
            </a:pPr>
            <a:r>
              <a:rPr lang="en-US" sz="5400" b="0" strike="noStrike" spc="-1" dirty="0" err="1">
                <a:solidFill>
                  <a:schemeClr val="bg1"/>
                </a:solidFill>
                <a:latin typeface="Aku &amp; Kamu"/>
                <a:ea typeface="Aku &amp; Kamu"/>
              </a:rPr>
              <a:t>Frack</a:t>
            </a:r>
            <a:r>
              <a:rPr lang="en-US" sz="5400" b="0" strike="noStrike" spc="-1" dirty="0">
                <a:solidFill>
                  <a:schemeClr val="bg1"/>
                </a:solidFill>
                <a:latin typeface="Aku &amp; Kamu"/>
                <a:ea typeface="Aku &amp; Kamu"/>
              </a:rPr>
              <a:t> </a:t>
            </a:r>
            <a:r>
              <a:rPr lang="en-US" sz="5400" spc="-1" dirty="0">
                <a:solidFill>
                  <a:schemeClr val="bg1"/>
                </a:solidFill>
                <a:latin typeface="Aku &amp; Kamu"/>
                <a:ea typeface="Aku &amp; Kamu"/>
              </a:rPr>
              <a:t>off LNG! </a:t>
            </a:r>
            <a:endParaRPr lang="de-DE" sz="5400" b="0" strike="noStrike" spc="-1" dirty="0">
              <a:solidFill>
                <a:schemeClr val="bg1"/>
              </a:solidFill>
              <a:latin typeface="Arial"/>
            </a:endParaRPr>
          </a:p>
        </p:txBody>
      </p:sp>
      <p:pic>
        <p:nvPicPr>
          <p:cNvPr id="410" name="EG_1"/>
          <p:cNvPicPr/>
          <p:nvPr/>
        </p:nvPicPr>
        <p:blipFill>
          <a:blip r:embed="rId3"/>
          <a:stretch/>
        </p:blipFill>
        <p:spPr bwMode="auto">
          <a:xfrm>
            <a:off x="10789560" y="-511200"/>
            <a:ext cx="2520720" cy="2520720"/>
          </a:xfrm>
          <a:prstGeom prst="rect">
            <a:avLst/>
          </a:prstGeom>
          <a:ln w="12600">
            <a:noFill/>
          </a:ln>
        </p:spPr>
      </p:pic>
      <p:pic>
        <p:nvPicPr>
          <p:cNvPr id="1026" name="Picture 2">
            <a:extLst>
              <a:ext uri="{FF2B5EF4-FFF2-40B4-BE49-F238E27FC236}">
                <a16:creationId xmlns:a16="http://schemas.microsoft.com/office/drawing/2014/main" id="{8437868E-541E-4462-B357-7FEC5E72AC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04" b="3921"/>
          <a:stretch/>
        </p:blipFill>
        <p:spPr bwMode="auto">
          <a:xfrm>
            <a:off x="2301318" y="1700588"/>
            <a:ext cx="8396204" cy="7672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7" name="CustomShape 1"/>
          <p:cNvSpPr/>
          <p:nvPr/>
        </p:nvSpPr>
        <p:spPr bwMode="auto">
          <a:xfrm>
            <a:off x="0" y="363600"/>
            <a:ext cx="13011840" cy="1023120"/>
          </a:xfrm>
          <a:prstGeom prst="rect">
            <a:avLst/>
          </a:prstGeom>
          <a:solidFill>
            <a:srgbClr val="FF0000"/>
          </a:solidFill>
          <a:ln w="12600">
            <a:noFill/>
          </a:ln>
        </p:spPr>
        <p:style>
          <a:lnRef idx="0">
            <a:srgbClr val="000000"/>
          </a:lnRef>
          <a:fillRef idx="0">
            <a:srgbClr val="000000"/>
          </a:fillRef>
          <a:effectRef idx="0">
            <a:srgbClr val="000000"/>
          </a:effectRef>
          <a:fontRef idx="minor"/>
        </p:style>
        <p:txBody>
          <a:bodyPr/>
          <a:lstStyle/>
          <a:p>
            <a:endParaRPr lang="de-DE"/>
          </a:p>
        </p:txBody>
      </p:sp>
      <p:sp>
        <p:nvSpPr>
          <p:cNvPr id="488" name="CustomShape 2"/>
          <p:cNvSpPr/>
          <p:nvPr/>
        </p:nvSpPr>
        <p:spPr bwMode="auto">
          <a:xfrm>
            <a:off x="404280" y="418680"/>
            <a:ext cx="12195000" cy="924840"/>
          </a:xfrm>
          <a:prstGeom prst="rect">
            <a:avLst/>
          </a:prstGeom>
          <a:noFill/>
          <a:ln w="12600">
            <a:noFill/>
          </a:ln>
        </p:spPr>
        <p:style>
          <a:lnRef idx="0">
            <a:srgbClr val="000000"/>
          </a:lnRef>
          <a:fillRef idx="0">
            <a:srgbClr val="000000"/>
          </a:fillRef>
          <a:effectRef idx="0">
            <a:srgbClr val="000000"/>
          </a:effectRef>
          <a:fontRef idx="minor"/>
        </p:style>
        <p:txBody>
          <a:bodyPr lIns="50760" tIns="50760" rIns="50760" bIns="50760" anchor="ctr">
            <a:spAutoFit/>
          </a:bodyPr>
          <a:lstStyle/>
          <a:p>
            <a:pPr>
              <a:lnSpc>
                <a:spcPct val="100000"/>
              </a:lnSpc>
              <a:defRPr/>
            </a:pPr>
            <a:r>
              <a:rPr lang="en-US" sz="5400" b="0" strike="noStrike" spc="-1" dirty="0" err="1">
                <a:solidFill>
                  <a:srgbClr val="FFFFFF"/>
                </a:solidFill>
                <a:latin typeface="Aku &amp; Kamu"/>
                <a:ea typeface="Aku &amp; Kamu"/>
              </a:rPr>
              <a:t>Liquified</a:t>
            </a:r>
            <a:r>
              <a:rPr lang="en-US" sz="5400" b="0" strike="noStrike" spc="-1" dirty="0">
                <a:solidFill>
                  <a:srgbClr val="FFFFFF"/>
                </a:solidFill>
                <a:latin typeface="Aku &amp; Kamu"/>
                <a:ea typeface="Aku &amp; Kamu"/>
              </a:rPr>
              <a:t> Natural Gas (LNG)</a:t>
            </a:r>
            <a:endParaRPr lang="de-DE" sz="5400" b="0" strike="noStrike" spc="-1" dirty="0">
              <a:latin typeface="Arial"/>
            </a:endParaRPr>
          </a:p>
        </p:txBody>
      </p:sp>
      <p:pic>
        <p:nvPicPr>
          <p:cNvPr id="489" name="EG_logo.png"/>
          <p:cNvPicPr/>
          <p:nvPr/>
        </p:nvPicPr>
        <p:blipFill>
          <a:blip r:embed="rId3"/>
          <a:stretch/>
        </p:blipFill>
        <p:spPr bwMode="auto">
          <a:xfrm>
            <a:off x="10789920" y="-510840"/>
            <a:ext cx="2521800" cy="2521800"/>
          </a:xfrm>
          <a:prstGeom prst="rect">
            <a:avLst/>
          </a:prstGeom>
          <a:ln w="12600">
            <a:noFill/>
          </a:ln>
        </p:spPr>
      </p:pic>
      <p:sp>
        <p:nvSpPr>
          <p:cNvPr id="490" name="TextShape 3"/>
          <p:cNvSpPr txBox="1"/>
          <p:nvPr/>
        </p:nvSpPr>
        <p:spPr bwMode="auto">
          <a:xfrm>
            <a:off x="554380" y="2113134"/>
            <a:ext cx="11894800" cy="7296160"/>
          </a:xfrm>
          <a:prstGeom prst="rect">
            <a:avLst/>
          </a:prstGeom>
          <a:noFill/>
          <a:ln w="0">
            <a:noFill/>
          </a:ln>
        </p:spPr>
        <p:txBody>
          <a:bodyPr lIns="0" tIns="0" rIns="0" bIns="0">
            <a:noAutofit/>
          </a:bodyPr>
          <a:lstStyle/>
          <a:p>
            <a:pPr marL="457560" indent="-457200">
              <a:lnSpc>
                <a:spcPct val="90000"/>
              </a:lnSpc>
              <a:spcBef>
                <a:spcPts val="1001"/>
              </a:spcBef>
              <a:buClr>
                <a:srgbClr val="000000"/>
              </a:buClr>
              <a:buFont typeface="Arial" panose="020B0604020202020204" pitchFamily="34" charset="0"/>
              <a:buChar char="•"/>
              <a:defRPr/>
            </a:pPr>
            <a:r>
              <a:rPr lang="de-DE" sz="3000" spc="-1" dirty="0">
                <a:solidFill>
                  <a:srgbClr val="000000"/>
                </a:solidFill>
                <a:latin typeface="Frutiger" panose="020B0500000000000000" pitchFamily="34" charset="0"/>
                <a:cs typeface="Arial"/>
              </a:rPr>
              <a:t>LNG = Flüssigerdgas = Besteht zu 75 – 99 Prozent aus Methan (CH4) </a:t>
            </a:r>
          </a:p>
          <a:p>
            <a:pPr marL="457560" indent="-457200">
              <a:lnSpc>
                <a:spcPct val="90000"/>
              </a:lnSpc>
              <a:spcBef>
                <a:spcPts val="1001"/>
              </a:spcBef>
              <a:buClr>
                <a:srgbClr val="000000"/>
              </a:buClr>
              <a:buFont typeface="Arial" panose="020B0604020202020204" pitchFamily="34" charset="0"/>
              <a:buChar char="•"/>
              <a:defRPr/>
            </a:pPr>
            <a:r>
              <a:rPr lang="de-DE" sz="3000" spc="-1" dirty="0">
                <a:solidFill>
                  <a:srgbClr val="000000"/>
                </a:solidFill>
                <a:latin typeface="Frutiger" panose="020B0500000000000000" pitchFamily="34" charset="0"/>
                <a:cs typeface="Arial"/>
              </a:rPr>
              <a:t>Ist für ¼ des Treibhausgaseffektes verantwortlich und schadet der Ozonschicht </a:t>
            </a:r>
          </a:p>
          <a:p>
            <a:pPr marL="457560" indent="-457200">
              <a:lnSpc>
                <a:spcPct val="90000"/>
              </a:lnSpc>
              <a:spcBef>
                <a:spcPts val="1001"/>
              </a:spcBef>
              <a:buClr>
                <a:srgbClr val="000000"/>
              </a:buClr>
              <a:buFont typeface="Arial" panose="020B0604020202020204" pitchFamily="34" charset="0"/>
              <a:buChar char="•"/>
              <a:defRPr/>
            </a:pPr>
            <a:r>
              <a:rPr lang="de-DE" sz="3000" b="0" strike="noStrike" spc="-1" dirty="0">
                <a:solidFill>
                  <a:srgbClr val="000000"/>
                </a:solidFill>
                <a:latin typeface="Frutiger" panose="020B0500000000000000" pitchFamily="34" charset="0"/>
                <a:ea typeface="DejaVu Sans"/>
                <a:cs typeface="Arial"/>
              </a:rPr>
              <a:t>Runter gekühlt auf -162°C</a:t>
            </a:r>
            <a:r>
              <a:rPr lang="de-DE" sz="3000" spc="-1" dirty="0">
                <a:solidFill>
                  <a:srgbClr val="000000"/>
                </a:solidFill>
                <a:latin typeface="Frutiger" panose="020B0500000000000000" pitchFamily="34" charset="0"/>
                <a:cs typeface="Arial"/>
              </a:rPr>
              <a:t> </a:t>
            </a:r>
            <a:r>
              <a:rPr lang="de-DE" sz="3000" spc="-1" dirty="0">
                <a:solidFill>
                  <a:srgbClr val="000000"/>
                </a:solidFill>
                <a:latin typeface="Frutiger" panose="020B0500000000000000" pitchFamily="34" charset="0"/>
                <a:cs typeface="Arial"/>
                <a:sym typeface="Wingdings" pitchFamily="2" charset="2"/>
              </a:rPr>
              <a:t> </a:t>
            </a:r>
            <a:r>
              <a:rPr lang="de-DE" sz="3000" b="0" strike="noStrike" spc="-1" dirty="0">
                <a:solidFill>
                  <a:srgbClr val="000000"/>
                </a:solidFill>
                <a:latin typeface="Frutiger" panose="020B0500000000000000" pitchFamily="34" charset="0"/>
                <a:ea typeface="DejaVu Sans"/>
                <a:cs typeface="Arial"/>
              </a:rPr>
              <a:t>Benötigt nur ein </a:t>
            </a:r>
            <a:r>
              <a:rPr lang="de-DE" sz="3000" spc="-1" dirty="0">
                <a:solidFill>
                  <a:srgbClr val="000000"/>
                </a:solidFill>
                <a:latin typeface="Frutiger" panose="020B0500000000000000" pitchFamily="34" charset="0"/>
                <a:ea typeface="DejaVu Sans"/>
                <a:cs typeface="Arial"/>
              </a:rPr>
              <a:t>1/600</a:t>
            </a:r>
            <a:r>
              <a:rPr lang="de-DE" sz="3000" b="0" strike="noStrike" spc="-1" dirty="0">
                <a:solidFill>
                  <a:srgbClr val="000000"/>
                </a:solidFill>
                <a:latin typeface="Frutiger" panose="020B0500000000000000" pitchFamily="34" charset="0"/>
                <a:ea typeface="DejaVu Sans"/>
                <a:cs typeface="Arial"/>
              </a:rPr>
              <a:t> des Volumens von normalem fossilen Gas </a:t>
            </a:r>
            <a:r>
              <a:rPr lang="de-DE" sz="3000" b="0" strike="noStrike" spc="-1" dirty="0">
                <a:solidFill>
                  <a:srgbClr val="000000"/>
                </a:solidFill>
                <a:latin typeface="Frutiger" panose="020B0500000000000000" pitchFamily="34" charset="0"/>
                <a:ea typeface="DejaVu Sans"/>
                <a:cs typeface="Arial"/>
                <a:sym typeface="Wingdings" pitchFamily="2" charset="2"/>
              </a:rPr>
              <a:t> Ermöglicht das Verschiffen von Gas</a:t>
            </a:r>
          </a:p>
          <a:p>
            <a:pPr marL="360">
              <a:lnSpc>
                <a:spcPct val="90000"/>
              </a:lnSpc>
              <a:spcBef>
                <a:spcPts val="1001"/>
              </a:spcBef>
              <a:buClr>
                <a:srgbClr val="000000"/>
              </a:buClr>
              <a:defRPr/>
            </a:pPr>
            <a:endParaRPr lang="de-DE" sz="3000" spc="-1" dirty="0">
              <a:solidFill>
                <a:srgbClr val="000000"/>
              </a:solidFill>
              <a:latin typeface="Frutiger" panose="020B0500000000000000" pitchFamily="34" charset="0"/>
              <a:ea typeface="DejaVu Sans"/>
              <a:cs typeface="Arial"/>
              <a:sym typeface="Wingdings" pitchFamily="2" charset="2"/>
            </a:endParaRPr>
          </a:p>
          <a:p>
            <a:pPr marL="360">
              <a:lnSpc>
                <a:spcPct val="90000"/>
              </a:lnSpc>
              <a:spcBef>
                <a:spcPts val="1001"/>
              </a:spcBef>
              <a:buClr>
                <a:srgbClr val="000000"/>
              </a:buClr>
              <a:defRPr/>
            </a:pPr>
            <a:r>
              <a:rPr lang="de-DE" sz="3000" b="1" spc="-1" dirty="0">
                <a:solidFill>
                  <a:srgbClr val="000000"/>
                </a:solidFill>
                <a:latin typeface="Frutiger" panose="020B0500000000000000" pitchFamily="34" charset="0"/>
                <a:cs typeface="Arial"/>
              </a:rPr>
              <a:t>Die dreckige Lüge vom sauberen Gas: </a:t>
            </a:r>
            <a:endParaRPr lang="de-DE" sz="3000" b="0" strike="noStrike" spc="-1" dirty="0">
              <a:solidFill>
                <a:srgbClr val="000000"/>
              </a:solidFill>
              <a:latin typeface="Frutiger" panose="020B0500000000000000" pitchFamily="34" charset="0"/>
              <a:ea typeface="DejaVu Sans"/>
              <a:cs typeface="Arial"/>
              <a:sym typeface="Wingdings" pitchFamily="2" charset="2"/>
            </a:endParaRPr>
          </a:p>
          <a:p>
            <a:pPr marL="914760" lvl="1" indent="-457200">
              <a:lnSpc>
                <a:spcPct val="90000"/>
              </a:lnSpc>
              <a:spcBef>
                <a:spcPts val="1001"/>
              </a:spcBef>
              <a:buClr>
                <a:srgbClr val="000000"/>
              </a:buClr>
              <a:buFont typeface="Arial" panose="020B0604020202020204" pitchFamily="34" charset="0"/>
              <a:buChar char="•"/>
              <a:defRPr/>
            </a:pPr>
            <a:r>
              <a:rPr lang="de-DE" sz="3000" spc="-1" dirty="0">
                <a:solidFill>
                  <a:srgbClr val="000000"/>
                </a:solidFill>
                <a:latin typeface="Frutiger" panose="020B0500000000000000" pitchFamily="34" charset="0"/>
                <a:cs typeface="Arial"/>
              </a:rPr>
              <a:t>Weltklimarat IPCC: Methan ist über eine Spanne von 20 Jahren 83-mal klimawirksamer als CO2 </a:t>
            </a:r>
          </a:p>
          <a:p>
            <a:pPr marL="914760" lvl="1" indent="-457200">
              <a:lnSpc>
                <a:spcPct val="90000"/>
              </a:lnSpc>
              <a:spcBef>
                <a:spcPts val="1001"/>
              </a:spcBef>
              <a:buClr>
                <a:srgbClr val="000000"/>
              </a:buClr>
              <a:buFont typeface="Arial" panose="020B0604020202020204" pitchFamily="34" charset="0"/>
              <a:buChar char="•"/>
              <a:defRPr/>
            </a:pPr>
            <a:r>
              <a:rPr lang="de-DE" sz="3000" spc="-1" dirty="0">
                <a:solidFill>
                  <a:srgbClr val="000000"/>
                </a:solidFill>
                <a:latin typeface="Frutiger" panose="020B0500000000000000" pitchFamily="34" charset="0"/>
                <a:cs typeface="Arial"/>
              </a:rPr>
              <a:t>Methan verbleibt über einen vergleichsweise geringen Zeitraum von etwa 12 Jahren in der Atmosphäre, wirkt in dieser Zeit aber besonders stark </a:t>
            </a:r>
            <a:r>
              <a:rPr lang="de-DE" sz="3000" spc="-1" dirty="0">
                <a:solidFill>
                  <a:srgbClr val="000000"/>
                </a:solidFill>
                <a:latin typeface="Frutiger" panose="020B0500000000000000" pitchFamily="34" charset="0"/>
                <a:cs typeface="Arial"/>
                <a:sym typeface="Wingdings" pitchFamily="2" charset="2"/>
              </a:rPr>
              <a:t> </a:t>
            </a:r>
            <a:r>
              <a:rPr lang="de-DE" sz="3000" spc="-1" dirty="0">
                <a:solidFill>
                  <a:srgbClr val="000000"/>
                </a:solidFill>
                <a:latin typeface="Frutiger" panose="020B0500000000000000" pitchFamily="34" charset="0"/>
                <a:cs typeface="Arial"/>
              </a:rPr>
              <a:t>Gefährliche Klima-Kipppunkte innerhalb der nächsten 10 – 20 Jahren</a:t>
            </a:r>
          </a:p>
          <a:p>
            <a:pPr marL="914760" lvl="1" indent="-457200">
              <a:lnSpc>
                <a:spcPct val="90000"/>
              </a:lnSpc>
              <a:spcBef>
                <a:spcPts val="1001"/>
              </a:spcBef>
              <a:buClr>
                <a:srgbClr val="000000"/>
              </a:buClr>
              <a:buFont typeface="Arial" panose="020B0604020202020204" pitchFamily="34" charset="0"/>
              <a:buChar char="•"/>
              <a:defRPr/>
            </a:pPr>
            <a:r>
              <a:rPr lang="de-DE" sz="3000" spc="-1" dirty="0">
                <a:solidFill>
                  <a:srgbClr val="000000"/>
                </a:solidFill>
                <a:latin typeface="Frutiger" panose="020B0500000000000000" pitchFamily="34" charset="0"/>
                <a:cs typeface="Arial"/>
              </a:rPr>
              <a:t>Bis zu 12 Prozent des Methans entweicht entlang der gesamten Lieferkette des Gases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1378</Words>
  <Application>Microsoft Macintosh PowerPoint</Application>
  <DocSecurity>0</DocSecurity>
  <PresentationFormat>Benutzerdefiniert</PresentationFormat>
  <Paragraphs>161</Paragraphs>
  <Slides>26</Slides>
  <Notes>12</Notes>
  <HiddenSlides>0</HiddenSlides>
  <MMClips>1</MMClips>
  <ScaleCrop>false</ScaleCrop>
  <HeadingPairs>
    <vt:vector size="6" baseType="variant">
      <vt:variant>
        <vt:lpstr>Verwendete Schriftarten</vt:lpstr>
      </vt:variant>
      <vt:variant>
        <vt:i4>11</vt:i4>
      </vt:variant>
      <vt:variant>
        <vt:lpstr>Design</vt:lpstr>
      </vt:variant>
      <vt:variant>
        <vt:i4>7</vt:i4>
      </vt:variant>
      <vt:variant>
        <vt:lpstr>Folientitel</vt:lpstr>
      </vt:variant>
      <vt:variant>
        <vt:i4>26</vt:i4>
      </vt:variant>
    </vt:vector>
  </HeadingPairs>
  <TitlesOfParts>
    <vt:vector size="44" baseType="lpstr">
      <vt:lpstr>Aku &amp; Kamu</vt:lpstr>
      <vt:lpstr>Arial</vt:lpstr>
      <vt:lpstr>Calibri</vt:lpstr>
      <vt:lpstr>Circular Std Bold</vt:lpstr>
      <vt:lpstr>Frutiger</vt:lpstr>
      <vt:lpstr>OfficinaSans</vt:lpstr>
      <vt:lpstr>Open Sans</vt:lpstr>
      <vt:lpstr>Symbol</vt:lpstr>
      <vt:lpstr>Times New Roman</vt:lpstr>
      <vt:lpstr>TimesNewRomanPSMT</vt:lpstr>
      <vt:lpstr>Wingdings</vt:lpstr>
      <vt:lpstr>Office Theme</vt:lpstr>
      <vt:lpstr>Office Theme</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akten</vt:lpstr>
      <vt:lpstr>akten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cp:keywords/>
  <dc:description/>
  <cp:lastModifiedBy>Microsoft Office User</cp:lastModifiedBy>
  <cp:revision>7</cp:revision>
  <dcterms:created xsi:type="dcterms:W3CDTF">2023-08-17T16:15:04Z</dcterms:created>
  <dcterms:modified xsi:type="dcterms:W3CDTF">2023-08-30T12:59:08Z</dcterms:modified>
  <cp:category/>
  <dc:identifier/>
  <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1</vt:i4>
  </property>
  <property fmtid="{D5CDD505-2E9C-101B-9397-08002B2CF9AE}" pid="7" name="Notes">
    <vt:i4>27</vt:i4>
  </property>
  <property fmtid="{D5CDD505-2E9C-101B-9397-08002B2CF9AE}" pid="8" name="PresentationFormat">
    <vt:lpwstr>Benutzerdefiniert</vt:lpwstr>
  </property>
  <property fmtid="{D5CDD505-2E9C-101B-9397-08002B2CF9AE}" pid="9" name="ScaleCrop">
    <vt:bool>false</vt:bool>
  </property>
  <property fmtid="{D5CDD505-2E9C-101B-9397-08002B2CF9AE}" pid="10" name="ShareDoc">
    <vt:bool>false</vt:bool>
  </property>
  <property fmtid="{D5CDD505-2E9C-101B-9397-08002B2CF9AE}" pid="11" name="Slides">
    <vt:i4>63</vt:i4>
  </property>
</Properties>
</file>